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Agrandir Narrow" charset="1" panose="00000506000000000000"/>
      <p:regular r:id="rId14"/>
    </p:embeddedFont>
    <p:embeddedFont>
      <p:font typeface="Agrandir Narrow Bold" charset="1" panose="00000806000000000000"/>
      <p:regular r:id="rId15"/>
    </p:embeddedFont>
    <p:embeddedFont>
      <p:font typeface="Agrandir Narrow Italics" charset="1" panose="00000506000000000000"/>
      <p:regular r:id="rId16"/>
    </p:embeddedFont>
    <p:embeddedFont>
      <p:font typeface="Agrandir Narrow Bold Italics" charset="1" panose="00000806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13" Target="../media/image49.png" Type="http://schemas.openxmlformats.org/officeDocument/2006/relationships/image"/><Relationship Id="rId2" Target="../media/image14.png" Type="http://schemas.openxmlformats.org/officeDocument/2006/relationships/image"/><Relationship Id="rId3" Target="../media/image4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5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4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4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14.png" Type="http://schemas.openxmlformats.org/officeDocument/2006/relationships/image"/><Relationship Id="rId5" Target="../media/image41.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4.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5.png" Type="http://schemas.openxmlformats.org/officeDocument/2006/relationships/image"/><Relationship Id="rId15" Target="https://www.simplilearn.com/tutorials/deep-learning-tutorial/neural-network" TargetMode="External" Type="http://schemas.openxmlformats.org/officeDocument/2006/relationships/hyperlink"/><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4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4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4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4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341898" y="-487583"/>
            <a:ext cx="13817356" cy="13498089"/>
            <a:chOff x="-41910" y="-111760"/>
            <a:chExt cx="5331460" cy="5208270"/>
          </a:xfrm>
        </p:grpSpPr>
        <p:sp>
          <p:nvSpPr>
            <p:cNvPr name="Freeform 3" id="3"/>
            <p:cNvSpPr/>
            <p:nvPr/>
          </p:nvSpPr>
          <p:spPr>
            <a:xfrm flipH="false" flipV="false" rot="0">
              <a:off x="-41910" y="-111760"/>
              <a:ext cx="5331460" cy="5208270"/>
            </a:xfrm>
            <a:custGeom>
              <a:avLst/>
              <a:gdLst/>
              <a:ahLst/>
              <a:cxnLst/>
              <a:rect r="r" b="b" t="t" l="l"/>
              <a:pathLst>
                <a:path h="5208270" w="533146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13838" t="2193" r="-15432" b="-2193"/>
              </a:stretch>
            </a:blipFill>
          </p:spPr>
        </p:sp>
      </p:grpSp>
      <p:sp>
        <p:nvSpPr>
          <p:cNvPr name="TextBox 4" id="4"/>
          <p:cNvSpPr txBox="true"/>
          <p:nvPr/>
        </p:nvSpPr>
        <p:spPr>
          <a:xfrm rot="0">
            <a:off x="558127" y="2831478"/>
            <a:ext cx="10148082" cy="3886200"/>
          </a:xfrm>
          <a:prstGeom prst="rect">
            <a:avLst/>
          </a:prstGeom>
        </p:spPr>
        <p:txBody>
          <a:bodyPr anchor="t" rtlCol="false" tIns="0" lIns="0" bIns="0" rIns="0">
            <a:spAutoFit/>
          </a:bodyPr>
          <a:lstStyle/>
          <a:p>
            <a:pPr algn="ctr">
              <a:lnSpc>
                <a:spcPts val="9644"/>
              </a:lnSpc>
            </a:pPr>
            <a:r>
              <a:rPr lang="en-US" sz="8037">
                <a:solidFill>
                  <a:srgbClr val="050A30"/>
                </a:solidFill>
                <a:latin typeface="Agrandir Narrow Bold"/>
              </a:rPr>
              <a:t> Overview and application of Deep Learning</a:t>
            </a:r>
          </a:p>
        </p:txBody>
      </p:sp>
      <p:sp>
        <p:nvSpPr>
          <p:cNvPr name="Freeform 5" id="5"/>
          <p:cNvSpPr/>
          <p:nvPr/>
        </p:nvSpPr>
        <p:spPr>
          <a:xfrm flipH="false" flipV="false" rot="0">
            <a:off x="558127" y="8821341"/>
            <a:ext cx="1684907" cy="1710328"/>
          </a:xfrm>
          <a:custGeom>
            <a:avLst/>
            <a:gdLst/>
            <a:ahLst/>
            <a:cxnLst/>
            <a:rect r="r" b="b" t="t" l="l"/>
            <a:pathLst>
              <a:path h="1710328" w="1684907">
                <a:moveTo>
                  <a:pt x="0" y="0"/>
                </a:moveTo>
                <a:lnTo>
                  <a:pt x="1684908" y="0"/>
                </a:lnTo>
                <a:lnTo>
                  <a:pt x="1684908" y="1710328"/>
                </a:lnTo>
                <a:lnTo>
                  <a:pt x="0" y="1710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02745"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48306" y="27750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706209" y="637505"/>
            <a:ext cx="1497362" cy="1571659"/>
          </a:xfrm>
          <a:custGeom>
            <a:avLst/>
            <a:gdLst/>
            <a:ahLst/>
            <a:cxnLst/>
            <a:rect r="r" b="b" t="t" l="l"/>
            <a:pathLst>
              <a:path h="1571659" w="1497362">
                <a:moveTo>
                  <a:pt x="0" y="0"/>
                </a:moveTo>
                <a:lnTo>
                  <a:pt x="1497362" y="0"/>
                </a:lnTo>
                <a:lnTo>
                  <a:pt x="1497362" y="1571659"/>
                </a:lnTo>
                <a:lnTo>
                  <a:pt x="0" y="15716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153221" y="1713864"/>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7110852" y="9066009"/>
            <a:ext cx="2231046" cy="1220991"/>
          </a:xfrm>
          <a:custGeom>
            <a:avLst/>
            <a:gdLst/>
            <a:ahLst/>
            <a:cxnLst/>
            <a:rect r="r" b="b" t="t" l="l"/>
            <a:pathLst>
              <a:path h="1220991" w="2231046">
                <a:moveTo>
                  <a:pt x="0" y="0"/>
                </a:moveTo>
                <a:lnTo>
                  <a:pt x="2231046" y="0"/>
                </a:lnTo>
                <a:lnTo>
                  <a:pt x="2231046" y="1220991"/>
                </a:lnTo>
                <a:lnTo>
                  <a:pt x="0" y="1220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384023" y="6984378"/>
            <a:ext cx="6603931" cy="1227253"/>
          </a:xfrm>
          <a:prstGeom prst="rect">
            <a:avLst/>
          </a:prstGeom>
        </p:spPr>
        <p:txBody>
          <a:bodyPr anchor="t" rtlCol="false" tIns="0" lIns="0" bIns="0" rIns="0">
            <a:spAutoFit/>
          </a:bodyPr>
          <a:lstStyle/>
          <a:p>
            <a:pPr algn="ctr">
              <a:lnSpc>
                <a:spcPts val="4587"/>
              </a:lnSpc>
              <a:spcBef>
                <a:spcPct val="0"/>
              </a:spcBef>
            </a:pPr>
            <a:r>
              <a:rPr lang="en-US" sz="3276">
                <a:solidFill>
                  <a:srgbClr val="F4F6FC"/>
                </a:solidFill>
                <a:latin typeface="Agrandir Narrow Bold"/>
              </a:rPr>
              <a:t>"Deep learning: where data whispers, and algorithms listen."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6682257" y="9001988"/>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4517"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670958" y="1028700"/>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66983" y="3329129"/>
            <a:ext cx="4970311" cy="2644754"/>
          </a:xfrm>
          <a:custGeom>
            <a:avLst/>
            <a:gdLst/>
            <a:ahLst/>
            <a:cxnLst/>
            <a:rect r="r" b="b" t="t" l="l"/>
            <a:pathLst>
              <a:path h="2644754" w="4970311">
                <a:moveTo>
                  <a:pt x="0" y="0"/>
                </a:moveTo>
                <a:lnTo>
                  <a:pt x="4970310" y="0"/>
                </a:lnTo>
                <a:lnTo>
                  <a:pt x="4970310" y="2644754"/>
                </a:lnTo>
                <a:lnTo>
                  <a:pt x="0" y="2644754"/>
                </a:lnTo>
                <a:lnTo>
                  <a:pt x="0" y="0"/>
                </a:lnTo>
                <a:close/>
              </a:path>
            </a:pathLst>
          </a:custGeom>
          <a:blipFill>
            <a:blip r:embed="rId10"/>
            <a:stretch>
              <a:fillRect l="0" t="0" r="0" b="-5711"/>
            </a:stretch>
          </a:blipFill>
        </p:spPr>
      </p:sp>
      <p:sp>
        <p:nvSpPr>
          <p:cNvPr name="Freeform 7" id="7"/>
          <p:cNvSpPr/>
          <p:nvPr/>
        </p:nvSpPr>
        <p:spPr>
          <a:xfrm flipH="false" flipV="false" rot="0">
            <a:off x="2466983" y="6816198"/>
            <a:ext cx="4970311" cy="3190947"/>
          </a:xfrm>
          <a:custGeom>
            <a:avLst/>
            <a:gdLst/>
            <a:ahLst/>
            <a:cxnLst/>
            <a:rect r="r" b="b" t="t" l="l"/>
            <a:pathLst>
              <a:path h="3190947" w="4970311">
                <a:moveTo>
                  <a:pt x="0" y="0"/>
                </a:moveTo>
                <a:lnTo>
                  <a:pt x="4970310" y="0"/>
                </a:lnTo>
                <a:lnTo>
                  <a:pt x="4970310" y="3190946"/>
                </a:lnTo>
                <a:lnTo>
                  <a:pt x="0" y="3190946"/>
                </a:lnTo>
                <a:lnTo>
                  <a:pt x="0" y="0"/>
                </a:lnTo>
                <a:close/>
              </a:path>
            </a:pathLst>
          </a:custGeom>
          <a:blipFill>
            <a:blip r:embed="rId11"/>
            <a:stretch>
              <a:fillRect l="-1921" t="0" r="-2850" b="-8770"/>
            </a:stretch>
          </a:blipFill>
        </p:spPr>
      </p:sp>
      <p:sp>
        <p:nvSpPr>
          <p:cNvPr name="Freeform 8" id="8"/>
          <p:cNvSpPr/>
          <p:nvPr/>
        </p:nvSpPr>
        <p:spPr>
          <a:xfrm flipH="false" flipV="false" rot="0">
            <a:off x="11256159" y="3257177"/>
            <a:ext cx="5175370" cy="2716706"/>
          </a:xfrm>
          <a:custGeom>
            <a:avLst/>
            <a:gdLst/>
            <a:ahLst/>
            <a:cxnLst/>
            <a:rect r="r" b="b" t="t" l="l"/>
            <a:pathLst>
              <a:path h="2716706" w="5175370">
                <a:moveTo>
                  <a:pt x="0" y="0"/>
                </a:moveTo>
                <a:lnTo>
                  <a:pt x="5175369" y="0"/>
                </a:lnTo>
                <a:lnTo>
                  <a:pt x="5175369" y="2716706"/>
                </a:lnTo>
                <a:lnTo>
                  <a:pt x="0" y="2716706"/>
                </a:lnTo>
                <a:lnTo>
                  <a:pt x="0" y="0"/>
                </a:lnTo>
                <a:close/>
              </a:path>
            </a:pathLst>
          </a:custGeom>
          <a:blipFill>
            <a:blip r:embed="rId12"/>
            <a:stretch>
              <a:fillRect l="0" t="-1244" r="-4962" b="-3892"/>
            </a:stretch>
          </a:blipFill>
        </p:spPr>
      </p:sp>
      <p:sp>
        <p:nvSpPr>
          <p:cNvPr name="Freeform 9" id="9"/>
          <p:cNvSpPr/>
          <p:nvPr/>
        </p:nvSpPr>
        <p:spPr>
          <a:xfrm flipH="false" flipV="false" rot="0">
            <a:off x="11256159" y="6901923"/>
            <a:ext cx="5175370" cy="3105222"/>
          </a:xfrm>
          <a:custGeom>
            <a:avLst/>
            <a:gdLst/>
            <a:ahLst/>
            <a:cxnLst/>
            <a:rect r="r" b="b" t="t" l="l"/>
            <a:pathLst>
              <a:path h="3105222" w="5175370">
                <a:moveTo>
                  <a:pt x="0" y="0"/>
                </a:moveTo>
                <a:lnTo>
                  <a:pt x="5175369" y="0"/>
                </a:lnTo>
                <a:lnTo>
                  <a:pt x="5175369" y="3105221"/>
                </a:lnTo>
                <a:lnTo>
                  <a:pt x="0" y="3105221"/>
                </a:lnTo>
                <a:lnTo>
                  <a:pt x="0" y="0"/>
                </a:lnTo>
                <a:close/>
              </a:path>
            </a:pathLst>
          </a:custGeom>
          <a:blipFill>
            <a:blip r:embed="rId13"/>
            <a:stretch>
              <a:fillRect l="0" t="0" r="0" b="0"/>
            </a:stretch>
          </a:blipFill>
        </p:spPr>
      </p:sp>
      <p:sp>
        <p:nvSpPr>
          <p:cNvPr name="TextBox 10" id="10"/>
          <p:cNvSpPr txBox="true"/>
          <p:nvPr/>
        </p:nvSpPr>
        <p:spPr>
          <a:xfrm rot="0">
            <a:off x="5416677" y="923933"/>
            <a:ext cx="7304586" cy="715111"/>
          </a:xfrm>
          <a:prstGeom prst="rect">
            <a:avLst/>
          </a:prstGeom>
        </p:spPr>
        <p:txBody>
          <a:bodyPr anchor="t" rtlCol="false" tIns="0" lIns="0" bIns="0" rIns="0">
            <a:spAutoFit/>
          </a:bodyPr>
          <a:lstStyle/>
          <a:p>
            <a:pPr algn="ctr">
              <a:lnSpc>
                <a:spcPts val="4736"/>
              </a:lnSpc>
              <a:spcBef>
                <a:spcPct val="0"/>
              </a:spcBef>
            </a:pPr>
            <a:r>
              <a:rPr lang="en-US" sz="3947">
                <a:solidFill>
                  <a:srgbClr val="050A30"/>
                </a:solidFill>
                <a:latin typeface="Agrandir Narrow Bold"/>
              </a:rPr>
              <a:t>Applications of Deep Learning</a:t>
            </a:r>
          </a:p>
        </p:txBody>
      </p:sp>
      <p:sp>
        <p:nvSpPr>
          <p:cNvPr name="TextBox 11" id="11"/>
          <p:cNvSpPr txBox="true"/>
          <p:nvPr/>
        </p:nvSpPr>
        <p:spPr>
          <a:xfrm rot="0">
            <a:off x="1938351" y="2722135"/>
            <a:ext cx="4017050" cy="51435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50A30"/>
                </a:solidFill>
                <a:latin typeface="Canva Sans Bold"/>
              </a:rPr>
              <a:t>Image recognition</a:t>
            </a:r>
          </a:p>
        </p:txBody>
      </p:sp>
      <p:sp>
        <p:nvSpPr>
          <p:cNvPr name="TextBox 12" id="12"/>
          <p:cNvSpPr txBox="true"/>
          <p:nvPr/>
        </p:nvSpPr>
        <p:spPr>
          <a:xfrm rot="0">
            <a:off x="1938351" y="6301848"/>
            <a:ext cx="5934670" cy="51435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50A30"/>
                </a:solidFill>
                <a:latin typeface="Canva Sans Bold"/>
              </a:rPr>
              <a:t>Natural language processing</a:t>
            </a:r>
          </a:p>
        </p:txBody>
      </p:sp>
      <p:sp>
        <p:nvSpPr>
          <p:cNvPr name="TextBox 13" id="13"/>
          <p:cNvSpPr txBox="true"/>
          <p:nvPr/>
        </p:nvSpPr>
        <p:spPr>
          <a:xfrm rot="0">
            <a:off x="11256159" y="2722135"/>
            <a:ext cx="4262080" cy="51435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50A30"/>
                </a:solidFill>
                <a:latin typeface="Canva Sans Bold"/>
              </a:rPr>
              <a:t>Speech recognition</a:t>
            </a:r>
          </a:p>
        </p:txBody>
      </p:sp>
      <p:sp>
        <p:nvSpPr>
          <p:cNvPr name="TextBox 14" id="14"/>
          <p:cNvSpPr txBox="true"/>
          <p:nvPr/>
        </p:nvSpPr>
        <p:spPr>
          <a:xfrm rot="0">
            <a:off x="11380638" y="6301848"/>
            <a:ext cx="4258151" cy="51435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50A30"/>
                </a:solidFill>
                <a:latin typeface="Canva Sans Bold"/>
              </a:rPr>
              <a:t>Generative models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770797"/>
            <a:ext cx="1048729" cy="1064552"/>
          </a:xfrm>
          <a:custGeom>
            <a:avLst/>
            <a:gdLst/>
            <a:ahLst/>
            <a:cxnLst/>
            <a:rect r="r" b="b" t="t" l="l"/>
            <a:pathLst>
              <a:path h="1064552" w="1048729">
                <a:moveTo>
                  <a:pt x="0" y="0"/>
                </a:moveTo>
                <a:lnTo>
                  <a:pt x="1048730" y="0"/>
                </a:lnTo>
                <a:lnTo>
                  <a:pt x="1048730" y="1064551"/>
                </a:lnTo>
                <a:lnTo>
                  <a:pt x="0" y="1064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0958" y="8859886"/>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4517"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273280"/>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253684" y="2939681"/>
            <a:ext cx="11780631" cy="5920205"/>
          </a:xfrm>
          <a:custGeom>
            <a:avLst/>
            <a:gdLst/>
            <a:ahLst/>
            <a:cxnLst/>
            <a:rect r="r" b="b" t="t" l="l"/>
            <a:pathLst>
              <a:path h="5920205" w="11780631">
                <a:moveTo>
                  <a:pt x="0" y="0"/>
                </a:moveTo>
                <a:lnTo>
                  <a:pt x="11780632" y="0"/>
                </a:lnTo>
                <a:lnTo>
                  <a:pt x="11780632" y="5920205"/>
                </a:lnTo>
                <a:lnTo>
                  <a:pt x="0" y="5920205"/>
                </a:lnTo>
                <a:lnTo>
                  <a:pt x="0" y="0"/>
                </a:lnTo>
                <a:close/>
              </a:path>
            </a:pathLst>
          </a:custGeom>
          <a:blipFill>
            <a:blip r:embed="rId12"/>
            <a:stretch>
              <a:fillRect l="0" t="-16182" r="0" b="-10773"/>
            </a:stretch>
          </a:blipFill>
        </p:spPr>
      </p:sp>
      <p:sp>
        <p:nvSpPr>
          <p:cNvPr name="TextBox 8" id="8"/>
          <p:cNvSpPr txBox="true"/>
          <p:nvPr/>
        </p:nvSpPr>
        <p:spPr>
          <a:xfrm rot="0">
            <a:off x="4510765" y="1328778"/>
            <a:ext cx="9266471" cy="729714"/>
          </a:xfrm>
          <a:prstGeom prst="rect">
            <a:avLst/>
          </a:prstGeom>
        </p:spPr>
        <p:txBody>
          <a:bodyPr anchor="t" rtlCol="false" tIns="0" lIns="0" bIns="0" rIns="0">
            <a:spAutoFit/>
          </a:bodyPr>
          <a:lstStyle/>
          <a:p>
            <a:pPr algn="ctr">
              <a:lnSpc>
                <a:spcPts val="4884"/>
              </a:lnSpc>
              <a:spcBef>
                <a:spcPct val="0"/>
              </a:spcBef>
            </a:pPr>
            <a:r>
              <a:rPr lang="en-US" sz="4070">
                <a:solidFill>
                  <a:srgbClr val="050A30"/>
                </a:solidFill>
                <a:latin typeface="Agrandir Narrow Bold"/>
              </a:rPr>
              <a:t>Challenges &amp; Limitations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203974" y="8990417"/>
            <a:ext cx="1048729" cy="1064552"/>
          </a:xfrm>
          <a:custGeom>
            <a:avLst/>
            <a:gdLst/>
            <a:ahLst/>
            <a:cxnLst/>
            <a:rect r="r" b="b" t="t" l="l"/>
            <a:pathLst>
              <a:path h="1064552" w="1048729">
                <a:moveTo>
                  <a:pt x="0" y="0"/>
                </a:moveTo>
                <a:lnTo>
                  <a:pt x="1048729" y="0"/>
                </a:lnTo>
                <a:lnTo>
                  <a:pt x="1048729" y="1064551"/>
                </a:lnTo>
                <a:lnTo>
                  <a:pt x="0" y="1064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0958" y="8859886"/>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8339" y="1331336"/>
            <a:ext cx="1561364" cy="854492"/>
          </a:xfrm>
          <a:custGeom>
            <a:avLst/>
            <a:gdLst/>
            <a:ahLst/>
            <a:cxnLst/>
            <a:rect r="r" b="b" t="t" l="l"/>
            <a:pathLst>
              <a:path h="854492" w="1561364">
                <a:moveTo>
                  <a:pt x="0" y="0"/>
                </a:moveTo>
                <a:lnTo>
                  <a:pt x="1561363" y="0"/>
                </a:lnTo>
                <a:lnTo>
                  <a:pt x="1561363"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55873" y="183888"/>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273280"/>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510765" y="1099286"/>
            <a:ext cx="9266471" cy="729714"/>
          </a:xfrm>
          <a:prstGeom prst="rect">
            <a:avLst/>
          </a:prstGeom>
        </p:spPr>
        <p:txBody>
          <a:bodyPr anchor="t" rtlCol="false" tIns="0" lIns="0" bIns="0" rIns="0">
            <a:spAutoFit/>
          </a:bodyPr>
          <a:lstStyle/>
          <a:p>
            <a:pPr algn="ctr">
              <a:lnSpc>
                <a:spcPts val="4884"/>
              </a:lnSpc>
              <a:spcBef>
                <a:spcPct val="0"/>
              </a:spcBef>
            </a:pPr>
            <a:r>
              <a:rPr lang="en-US" sz="4070">
                <a:solidFill>
                  <a:srgbClr val="050A30"/>
                </a:solidFill>
                <a:latin typeface="Agrandir Narrow Bold"/>
              </a:rPr>
              <a:t>Future Trends in Deep Learning</a:t>
            </a:r>
          </a:p>
        </p:txBody>
      </p:sp>
      <p:sp>
        <p:nvSpPr>
          <p:cNvPr name="TextBox 8" id="8"/>
          <p:cNvSpPr txBox="true"/>
          <p:nvPr/>
        </p:nvSpPr>
        <p:spPr>
          <a:xfrm rot="0">
            <a:off x="3004827" y="2371725"/>
            <a:ext cx="12278347" cy="2771775"/>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050A30"/>
                </a:solidFill>
                <a:latin typeface="Agrandir Narrow"/>
              </a:rPr>
              <a:t>The future of deep learning is bright, with the potential to revolutionize numerous industries and solve some of the world's biggest problems. As deep learning models become more advanced and powerful, they will be able to tackle increasingly complex tasks such as :</a:t>
            </a:r>
          </a:p>
        </p:txBody>
      </p:sp>
      <p:sp>
        <p:nvSpPr>
          <p:cNvPr name="TextBox 9" id="9"/>
          <p:cNvSpPr txBox="true"/>
          <p:nvPr/>
        </p:nvSpPr>
        <p:spPr>
          <a:xfrm rot="0">
            <a:off x="2750317" y="6023927"/>
            <a:ext cx="4529659" cy="679450"/>
          </a:xfrm>
          <a:prstGeom prst="rect">
            <a:avLst/>
          </a:prstGeom>
        </p:spPr>
        <p:txBody>
          <a:bodyPr anchor="t" rtlCol="false" tIns="0" lIns="0" bIns="0" rIns="0">
            <a:spAutoFit/>
          </a:bodyPr>
          <a:lstStyle/>
          <a:p>
            <a:pPr algn="ctr">
              <a:lnSpc>
                <a:spcPts val="5599"/>
              </a:lnSpc>
            </a:pPr>
            <a:r>
              <a:rPr lang="en-US" sz="3999">
                <a:solidFill>
                  <a:srgbClr val="050A30"/>
                </a:solidFill>
                <a:latin typeface="Canva Sans Bold"/>
              </a:rPr>
              <a:t>1.Explainable AI</a:t>
            </a:r>
          </a:p>
        </p:txBody>
      </p:sp>
      <p:sp>
        <p:nvSpPr>
          <p:cNvPr name="TextBox 10" id="10"/>
          <p:cNvSpPr txBox="true"/>
          <p:nvPr/>
        </p:nvSpPr>
        <p:spPr>
          <a:xfrm rot="0">
            <a:off x="2750317" y="6976110"/>
            <a:ext cx="4964684" cy="679450"/>
          </a:xfrm>
          <a:prstGeom prst="rect">
            <a:avLst/>
          </a:prstGeom>
        </p:spPr>
        <p:txBody>
          <a:bodyPr anchor="t" rtlCol="false" tIns="0" lIns="0" bIns="0" rIns="0">
            <a:spAutoFit/>
          </a:bodyPr>
          <a:lstStyle/>
          <a:p>
            <a:pPr algn="ctr">
              <a:lnSpc>
                <a:spcPts val="5599"/>
              </a:lnSpc>
            </a:pPr>
            <a:r>
              <a:rPr lang="en-US" sz="3999">
                <a:solidFill>
                  <a:srgbClr val="050A30"/>
                </a:solidFill>
                <a:latin typeface="Canva Sans Bold"/>
              </a:rPr>
              <a:t>2. Drug Discovery</a:t>
            </a:r>
          </a:p>
        </p:txBody>
      </p:sp>
      <p:sp>
        <p:nvSpPr>
          <p:cNvPr name="TextBox 11" id="11"/>
          <p:cNvSpPr txBox="true"/>
          <p:nvPr/>
        </p:nvSpPr>
        <p:spPr>
          <a:xfrm rot="0">
            <a:off x="10767572" y="6023927"/>
            <a:ext cx="5527657" cy="679450"/>
          </a:xfrm>
          <a:prstGeom prst="rect">
            <a:avLst/>
          </a:prstGeom>
        </p:spPr>
        <p:txBody>
          <a:bodyPr anchor="t" rtlCol="false" tIns="0" lIns="0" bIns="0" rIns="0">
            <a:spAutoFit/>
          </a:bodyPr>
          <a:lstStyle/>
          <a:p>
            <a:pPr algn="ctr">
              <a:lnSpc>
                <a:spcPts val="5599"/>
              </a:lnSpc>
            </a:pPr>
            <a:r>
              <a:rPr lang="en-US" sz="3999">
                <a:solidFill>
                  <a:srgbClr val="050A30"/>
                </a:solidFill>
                <a:latin typeface="Canva Sans Bold"/>
              </a:rPr>
              <a:t>3. Climate Modelling</a:t>
            </a:r>
          </a:p>
        </p:txBody>
      </p:sp>
      <p:sp>
        <p:nvSpPr>
          <p:cNvPr name="TextBox 12" id="12"/>
          <p:cNvSpPr txBox="true"/>
          <p:nvPr/>
        </p:nvSpPr>
        <p:spPr>
          <a:xfrm rot="0">
            <a:off x="10767572" y="6976110"/>
            <a:ext cx="4964684" cy="679450"/>
          </a:xfrm>
          <a:prstGeom prst="rect">
            <a:avLst/>
          </a:prstGeom>
        </p:spPr>
        <p:txBody>
          <a:bodyPr anchor="t" rtlCol="false" tIns="0" lIns="0" bIns="0" rIns="0">
            <a:spAutoFit/>
          </a:bodyPr>
          <a:lstStyle/>
          <a:p>
            <a:pPr algn="ctr">
              <a:lnSpc>
                <a:spcPts val="5599"/>
              </a:lnSpc>
            </a:pPr>
            <a:r>
              <a:rPr lang="en-US" sz="3999">
                <a:solidFill>
                  <a:srgbClr val="050A30"/>
                </a:solidFill>
                <a:latin typeface="Canva Sans Bold"/>
              </a:rPr>
              <a:t>4. Meta-Learning</a:t>
            </a:r>
          </a:p>
        </p:txBody>
      </p:sp>
      <p:sp>
        <p:nvSpPr>
          <p:cNvPr name="TextBox 13" id="13"/>
          <p:cNvSpPr txBox="true"/>
          <p:nvPr/>
        </p:nvSpPr>
        <p:spPr>
          <a:xfrm rot="0">
            <a:off x="5857014" y="7931785"/>
            <a:ext cx="7392899" cy="679450"/>
          </a:xfrm>
          <a:prstGeom prst="rect">
            <a:avLst/>
          </a:prstGeom>
        </p:spPr>
        <p:txBody>
          <a:bodyPr anchor="t" rtlCol="false" tIns="0" lIns="0" bIns="0" rIns="0">
            <a:spAutoFit/>
          </a:bodyPr>
          <a:lstStyle/>
          <a:p>
            <a:pPr algn="ctr">
              <a:lnSpc>
                <a:spcPts val="5599"/>
              </a:lnSpc>
            </a:pPr>
            <a:r>
              <a:rPr lang="en-US" sz="3999">
                <a:solidFill>
                  <a:srgbClr val="050A30"/>
                </a:solidFill>
                <a:latin typeface="Canva Sans Bold"/>
              </a:rPr>
              <a:t>5. Hardware Advancements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5379717" y="4042855"/>
            <a:ext cx="7528566" cy="1905781"/>
          </a:xfrm>
          <a:prstGeom prst="rect">
            <a:avLst/>
          </a:prstGeom>
        </p:spPr>
        <p:txBody>
          <a:bodyPr anchor="t" rtlCol="false" tIns="0" lIns="0" bIns="0" rIns="0">
            <a:spAutoFit/>
          </a:bodyPr>
          <a:lstStyle/>
          <a:p>
            <a:pPr algn="ctr">
              <a:lnSpc>
                <a:spcPts val="12698"/>
              </a:lnSpc>
              <a:spcBef>
                <a:spcPct val="0"/>
              </a:spcBef>
            </a:pPr>
            <a:r>
              <a:rPr lang="en-US" sz="10581">
                <a:solidFill>
                  <a:srgbClr val="050A30"/>
                </a:solidFill>
                <a:latin typeface="Agrandir Narrow Bold"/>
              </a:rPr>
              <a:t>Thank You</a:t>
            </a:r>
          </a:p>
        </p:txBody>
      </p:sp>
      <p:sp>
        <p:nvSpPr>
          <p:cNvPr name="Freeform 3" id="3"/>
          <p:cNvSpPr/>
          <p:nvPr/>
        </p:nvSpPr>
        <p:spPr>
          <a:xfrm flipH="false" flipV="false" rot="0">
            <a:off x="460291" y="8770797"/>
            <a:ext cx="1048729" cy="1064552"/>
          </a:xfrm>
          <a:custGeom>
            <a:avLst/>
            <a:gdLst/>
            <a:ahLst/>
            <a:cxnLst/>
            <a:rect r="r" b="b" t="t" l="l"/>
            <a:pathLst>
              <a:path h="1064552" w="1048729">
                <a:moveTo>
                  <a:pt x="0" y="0"/>
                </a:moveTo>
                <a:lnTo>
                  <a:pt x="1048730" y="0"/>
                </a:lnTo>
                <a:lnTo>
                  <a:pt x="1048730" y="1064551"/>
                </a:lnTo>
                <a:lnTo>
                  <a:pt x="0" y="1064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70958" y="8944492"/>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296564" y="1028700"/>
            <a:ext cx="962736" cy="1010505"/>
          </a:xfrm>
          <a:custGeom>
            <a:avLst/>
            <a:gdLst/>
            <a:ahLst/>
            <a:cxnLst/>
            <a:rect r="r" b="b" t="t" l="l"/>
            <a:pathLst>
              <a:path h="1010505" w="962736">
                <a:moveTo>
                  <a:pt x="0" y="0"/>
                </a:moveTo>
                <a:lnTo>
                  <a:pt x="962736" y="0"/>
                </a:lnTo>
                <a:lnTo>
                  <a:pt x="962736" y="1010505"/>
                </a:lnTo>
                <a:lnTo>
                  <a:pt x="0" y="10105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66983" y="-5604565"/>
            <a:ext cx="6501663" cy="6728759"/>
          </a:xfrm>
          <a:custGeom>
            <a:avLst/>
            <a:gdLst/>
            <a:ahLst/>
            <a:cxnLst/>
            <a:rect r="r" b="b" t="t" l="l"/>
            <a:pathLst>
              <a:path h="6728759" w="6501663">
                <a:moveTo>
                  <a:pt x="0" y="0"/>
                </a:moveTo>
                <a:lnTo>
                  <a:pt x="6501663" y="0"/>
                </a:lnTo>
                <a:lnTo>
                  <a:pt x="6501663" y="6728759"/>
                </a:lnTo>
                <a:lnTo>
                  <a:pt x="0" y="672875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595115" y="2453946"/>
            <a:ext cx="850914" cy="850914"/>
          </a:xfrm>
          <a:custGeom>
            <a:avLst/>
            <a:gdLst/>
            <a:ahLst/>
            <a:cxnLst/>
            <a:rect r="r" b="b" t="t" l="l"/>
            <a:pathLst>
              <a:path h="850914" w="850914">
                <a:moveTo>
                  <a:pt x="0" y="0"/>
                </a:moveTo>
                <a:lnTo>
                  <a:pt x="850913" y="0"/>
                </a:lnTo>
                <a:lnTo>
                  <a:pt x="850913" y="850913"/>
                </a:lnTo>
                <a:lnTo>
                  <a:pt x="0" y="8509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364517" y="187716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5216568" y="7821055"/>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8100000">
            <a:off x="8368072" y="8891820"/>
            <a:ext cx="6501663" cy="6728759"/>
          </a:xfrm>
          <a:custGeom>
            <a:avLst/>
            <a:gdLst/>
            <a:ahLst/>
            <a:cxnLst/>
            <a:rect r="r" b="b" t="t" l="l"/>
            <a:pathLst>
              <a:path h="6728759" w="6501663">
                <a:moveTo>
                  <a:pt x="0" y="0"/>
                </a:moveTo>
                <a:lnTo>
                  <a:pt x="6501663" y="0"/>
                </a:lnTo>
                <a:lnTo>
                  <a:pt x="6501663" y="6728759"/>
                </a:lnTo>
                <a:lnTo>
                  <a:pt x="0" y="672875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0">
            <a:off x="-105046" y="8576672"/>
            <a:ext cx="1684907" cy="1710328"/>
          </a:xfrm>
          <a:custGeom>
            <a:avLst/>
            <a:gdLst/>
            <a:ahLst/>
            <a:cxnLst/>
            <a:rect r="r" b="b" t="t" l="l"/>
            <a:pathLst>
              <a:path h="1710328" w="1684907">
                <a:moveTo>
                  <a:pt x="0" y="0"/>
                </a:moveTo>
                <a:lnTo>
                  <a:pt x="1684907" y="0"/>
                </a:lnTo>
                <a:lnTo>
                  <a:pt x="1684907" y="1710328"/>
                </a:lnTo>
                <a:lnTo>
                  <a:pt x="0" y="171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981939"/>
            <a:ext cx="2888785" cy="2219056"/>
          </a:xfrm>
          <a:custGeom>
            <a:avLst/>
            <a:gdLst/>
            <a:ahLst/>
            <a:cxnLst/>
            <a:rect r="r" b="b" t="t" l="l"/>
            <a:pathLst>
              <a:path h="2219056" w="2888785">
                <a:moveTo>
                  <a:pt x="0" y="0"/>
                </a:moveTo>
                <a:lnTo>
                  <a:pt x="2888785" y="0"/>
                </a:lnTo>
                <a:lnTo>
                  <a:pt x="2888785" y="2219056"/>
                </a:lnTo>
                <a:lnTo>
                  <a:pt x="0" y="22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7407" y="1841361"/>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5116" y="195124"/>
            <a:ext cx="3432328" cy="1029698"/>
          </a:xfrm>
          <a:custGeom>
            <a:avLst/>
            <a:gdLst/>
            <a:ahLst/>
            <a:cxnLst/>
            <a:rect r="r" b="b" t="t" l="l"/>
            <a:pathLst>
              <a:path h="1029698" w="3432328">
                <a:moveTo>
                  <a:pt x="0" y="0"/>
                </a:moveTo>
                <a:lnTo>
                  <a:pt x="3432328" y="0"/>
                </a:lnTo>
                <a:lnTo>
                  <a:pt x="3432328"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65129" y="-28110"/>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817790" y="1477118"/>
            <a:ext cx="12344788" cy="1025925"/>
          </a:xfrm>
          <a:prstGeom prst="rect">
            <a:avLst/>
          </a:prstGeom>
        </p:spPr>
        <p:txBody>
          <a:bodyPr anchor="t" rtlCol="false" tIns="0" lIns="0" bIns="0" rIns="0">
            <a:spAutoFit/>
          </a:bodyPr>
          <a:lstStyle/>
          <a:p>
            <a:pPr algn="ctr">
              <a:lnSpc>
                <a:spcPts val="6837"/>
              </a:lnSpc>
              <a:spcBef>
                <a:spcPct val="0"/>
              </a:spcBef>
            </a:pPr>
            <a:r>
              <a:rPr lang="en-US" sz="5698">
                <a:solidFill>
                  <a:srgbClr val="050A30"/>
                </a:solidFill>
                <a:latin typeface="Agrandir Narrow Bold"/>
              </a:rPr>
              <a:t>Topics Covered in the Presentaion</a:t>
            </a:r>
          </a:p>
        </p:txBody>
      </p:sp>
      <p:grpSp>
        <p:nvGrpSpPr>
          <p:cNvPr name="Group 8" id="8"/>
          <p:cNvGrpSpPr/>
          <p:nvPr/>
        </p:nvGrpSpPr>
        <p:grpSpPr>
          <a:xfrm rot="0">
            <a:off x="4736192" y="3330732"/>
            <a:ext cx="535466" cy="526987"/>
            <a:chOff x="0" y="0"/>
            <a:chExt cx="713955" cy="702650"/>
          </a:xfrm>
        </p:grpSpPr>
        <p:grpSp>
          <p:nvGrpSpPr>
            <p:cNvPr name="Group 9" id="9"/>
            <p:cNvGrpSpPr/>
            <p:nvPr/>
          </p:nvGrpSpPr>
          <p:grpSpPr>
            <a:xfrm rot="0">
              <a:off x="69058" y="57753"/>
              <a:ext cx="644897" cy="6448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644897" cy="6448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5466969" y="4725127"/>
            <a:ext cx="6263335" cy="715232"/>
          </a:xfrm>
          <a:prstGeom prst="rect">
            <a:avLst/>
          </a:prstGeom>
        </p:spPr>
        <p:txBody>
          <a:bodyPr anchor="t" rtlCol="false" tIns="0" lIns="0" bIns="0" rIns="0">
            <a:spAutoFit/>
          </a:bodyPr>
          <a:lstStyle/>
          <a:p>
            <a:pPr marL="0" indent="0" lvl="0">
              <a:lnSpc>
                <a:spcPts val="4766"/>
              </a:lnSpc>
              <a:spcBef>
                <a:spcPct val="0"/>
              </a:spcBef>
            </a:pPr>
            <a:r>
              <a:rPr lang="en-US" sz="3972">
                <a:solidFill>
                  <a:srgbClr val="050A30"/>
                </a:solidFill>
                <a:latin typeface="Agrandir Narrow"/>
              </a:rPr>
              <a:t>Types of Neural Networks</a:t>
            </a:r>
          </a:p>
        </p:txBody>
      </p:sp>
      <p:sp>
        <p:nvSpPr>
          <p:cNvPr name="TextBox 16" id="16"/>
          <p:cNvSpPr txBox="true"/>
          <p:nvPr/>
        </p:nvSpPr>
        <p:spPr>
          <a:xfrm rot="0">
            <a:off x="5466969" y="3216432"/>
            <a:ext cx="6565816" cy="715232"/>
          </a:xfrm>
          <a:prstGeom prst="rect">
            <a:avLst/>
          </a:prstGeom>
        </p:spPr>
        <p:txBody>
          <a:bodyPr anchor="t" rtlCol="false" tIns="0" lIns="0" bIns="0" rIns="0">
            <a:spAutoFit/>
          </a:bodyPr>
          <a:lstStyle/>
          <a:p>
            <a:pPr marL="0" indent="0" lvl="0">
              <a:lnSpc>
                <a:spcPts val="4766"/>
              </a:lnSpc>
              <a:spcBef>
                <a:spcPct val="0"/>
              </a:spcBef>
            </a:pPr>
            <a:r>
              <a:rPr lang="en-US" sz="3972">
                <a:solidFill>
                  <a:srgbClr val="050A30"/>
                </a:solidFill>
                <a:latin typeface="Agrandir Narrow"/>
              </a:rPr>
              <a:t>Introduction to Deep Learning</a:t>
            </a:r>
          </a:p>
        </p:txBody>
      </p:sp>
      <p:sp>
        <p:nvSpPr>
          <p:cNvPr name="TextBox 17" id="17"/>
          <p:cNvSpPr txBox="true"/>
          <p:nvPr/>
        </p:nvSpPr>
        <p:spPr>
          <a:xfrm rot="0">
            <a:off x="5466969" y="5479157"/>
            <a:ext cx="6061734" cy="715232"/>
          </a:xfrm>
          <a:prstGeom prst="rect">
            <a:avLst/>
          </a:prstGeom>
        </p:spPr>
        <p:txBody>
          <a:bodyPr anchor="t" rtlCol="false" tIns="0" lIns="0" bIns="0" rIns="0">
            <a:spAutoFit/>
          </a:bodyPr>
          <a:lstStyle/>
          <a:p>
            <a:pPr marL="0" indent="0" lvl="0">
              <a:lnSpc>
                <a:spcPts val="4766"/>
              </a:lnSpc>
              <a:spcBef>
                <a:spcPct val="0"/>
              </a:spcBef>
            </a:pPr>
            <a:r>
              <a:rPr lang="en-US" sz="3972">
                <a:solidFill>
                  <a:srgbClr val="050A30"/>
                </a:solidFill>
                <a:latin typeface="Agrandir Narrow"/>
              </a:rPr>
              <a:t>Deep Learning Applications</a:t>
            </a:r>
          </a:p>
        </p:txBody>
      </p:sp>
      <p:sp>
        <p:nvSpPr>
          <p:cNvPr name="TextBox 18" id="18"/>
          <p:cNvSpPr txBox="true"/>
          <p:nvPr/>
        </p:nvSpPr>
        <p:spPr>
          <a:xfrm rot="0">
            <a:off x="5466969" y="3970462"/>
            <a:ext cx="4935788" cy="715871"/>
          </a:xfrm>
          <a:prstGeom prst="rect">
            <a:avLst/>
          </a:prstGeom>
        </p:spPr>
        <p:txBody>
          <a:bodyPr anchor="t" rtlCol="false" tIns="0" lIns="0" bIns="0" rIns="0">
            <a:spAutoFit/>
          </a:bodyPr>
          <a:lstStyle/>
          <a:p>
            <a:pPr algn="l" marL="0" indent="0" lvl="0">
              <a:lnSpc>
                <a:spcPts val="4766"/>
              </a:lnSpc>
              <a:spcBef>
                <a:spcPct val="0"/>
              </a:spcBef>
            </a:pPr>
            <a:r>
              <a:rPr lang="en-US" sz="3972">
                <a:solidFill>
                  <a:srgbClr val="050A30"/>
                </a:solidFill>
                <a:latin typeface="Agrandir Narrow"/>
              </a:rPr>
              <a:t>Neural Network</a:t>
            </a:r>
          </a:p>
        </p:txBody>
      </p:sp>
      <p:sp>
        <p:nvSpPr>
          <p:cNvPr name="TextBox 19" id="19"/>
          <p:cNvSpPr txBox="true"/>
          <p:nvPr/>
        </p:nvSpPr>
        <p:spPr>
          <a:xfrm rot="0">
            <a:off x="5459748" y="6277689"/>
            <a:ext cx="5805837" cy="715871"/>
          </a:xfrm>
          <a:prstGeom prst="rect">
            <a:avLst/>
          </a:prstGeom>
        </p:spPr>
        <p:txBody>
          <a:bodyPr anchor="t" rtlCol="false" tIns="0" lIns="0" bIns="0" rIns="0">
            <a:spAutoFit/>
          </a:bodyPr>
          <a:lstStyle/>
          <a:p>
            <a:pPr algn="l" marL="0" indent="0" lvl="0">
              <a:lnSpc>
                <a:spcPts val="4766"/>
              </a:lnSpc>
              <a:spcBef>
                <a:spcPct val="0"/>
              </a:spcBef>
            </a:pPr>
            <a:r>
              <a:rPr lang="en-US" sz="3972">
                <a:solidFill>
                  <a:srgbClr val="050A30"/>
                </a:solidFill>
                <a:latin typeface="Agrandir Narrow"/>
              </a:rPr>
              <a:t>Challenges and Limitations</a:t>
            </a:r>
          </a:p>
        </p:txBody>
      </p:sp>
      <p:sp>
        <p:nvSpPr>
          <p:cNvPr name="TextBox 20" id="20"/>
          <p:cNvSpPr txBox="true"/>
          <p:nvPr/>
        </p:nvSpPr>
        <p:spPr>
          <a:xfrm rot="0">
            <a:off x="4761328" y="3355000"/>
            <a:ext cx="433400" cy="393373"/>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01</a:t>
            </a:r>
          </a:p>
        </p:txBody>
      </p:sp>
      <p:grpSp>
        <p:nvGrpSpPr>
          <p:cNvPr name="Group 21" id="21"/>
          <p:cNvGrpSpPr/>
          <p:nvPr/>
        </p:nvGrpSpPr>
        <p:grpSpPr>
          <a:xfrm rot="0">
            <a:off x="4736192" y="4105369"/>
            <a:ext cx="535466" cy="526987"/>
            <a:chOff x="0" y="0"/>
            <a:chExt cx="713955" cy="702650"/>
          </a:xfrm>
        </p:grpSpPr>
        <p:grpSp>
          <p:nvGrpSpPr>
            <p:cNvPr name="Group 22" id="22"/>
            <p:cNvGrpSpPr/>
            <p:nvPr/>
          </p:nvGrpSpPr>
          <p:grpSpPr>
            <a:xfrm rot="0">
              <a:off x="69058" y="57753"/>
              <a:ext cx="644897" cy="64489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0" y="0"/>
              <a:ext cx="644897" cy="64489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28" id="28"/>
          <p:cNvSpPr txBox="true"/>
          <p:nvPr/>
        </p:nvSpPr>
        <p:spPr>
          <a:xfrm rot="0">
            <a:off x="4761328" y="4129637"/>
            <a:ext cx="433400" cy="393373"/>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02</a:t>
            </a:r>
          </a:p>
        </p:txBody>
      </p:sp>
      <p:grpSp>
        <p:nvGrpSpPr>
          <p:cNvPr name="Group 29" id="29"/>
          <p:cNvGrpSpPr/>
          <p:nvPr/>
        </p:nvGrpSpPr>
        <p:grpSpPr>
          <a:xfrm rot="0">
            <a:off x="4736192" y="4880006"/>
            <a:ext cx="535466" cy="526987"/>
            <a:chOff x="0" y="0"/>
            <a:chExt cx="713955" cy="702650"/>
          </a:xfrm>
        </p:grpSpPr>
        <p:grpSp>
          <p:nvGrpSpPr>
            <p:cNvPr name="Group 30" id="30"/>
            <p:cNvGrpSpPr/>
            <p:nvPr/>
          </p:nvGrpSpPr>
          <p:grpSpPr>
            <a:xfrm rot="0">
              <a:off x="69058" y="57753"/>
              <a:ext cx="644897" cy="6448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0" y="0"/>
              <a:ext cx="644897" cy="64489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36" id="36"/>
          <p:cNvSpPr txBox="true"/>
          <p:nvPr/>
        </p:nvSpPr>
        <p:spPr>
          <a:xfrm rot="0">
            <a:off x="4761328" y="4904274"/>
            <a:ext cx="433400" cy="393373"/>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03</a:t>
            </a:r>
          </a:p>
        </p:txBody>
      </p:sp>
      <p:grpSp>
        <p:nvGrpSpPr>
          <p:cNvPr name="Group 37" id="37"/>
          <p:cNvGrpSpPr/>
          <p:nvPr/>
        </p:nvGrpSpPr>
        <p:grpSpPr>
          <a:xfrm rot="0">
            <a:off x="4736192" y="5654644"/>
            <a:ext cx="535466" cy="526987"/>
            <a:chOff x="0" y="0"/>
            <a:chExt cx="713955" cy="702650"/>
          </a:xfrm>
        </p:grpSpPr>
        <p:grpSp>
          <p:nvGrpSpPr>
            <p:cNvPr name="Group 38" id="38"/>
            <p:cNvGrpSpPr/>
            <p:nvPr/>
          </p:nvGrpSpPr>
          <p:grpSpPr>
            <a:xfrm rot="0">
              <a:off x="69058" y="57753"/>
              <a:ext cx="644897" cy="64489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0" y="0"/>
              <a:ext cx="644897" cy="64489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43" id="4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44" id="44"/>
          <p:cNvSpPr txBox="true"/>
          <p:nvPr/>
        </p:nvSpPr>
        <p:spPr>
          <a:xfrm rot="0">
            <a:off x="4761328" y="5678912"/>
            <a:ext cx="433400" cy="393373"/>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04</a:t>
            </a:r>
          </a:p>
        </p:txBody>
      </p:sp>
      <p:grpSp>
        <p:nvGrpSpPr>
          <p:cNvPr name="Group 45" id="45"/>
          <p:cNvGrpSpPr/>
          <p:nvPr/>
        </p:nvGrpSpPr>
        <p:grpSpPr>
          <a:xfrm rot="0">
            <a:off x="4736192" y="6429281"/>
            <a:ext cx="535466" cy="526987"/>
            <a:chOff x="0" y="0"/>
            <a:chExt cx="713955" cy="702650"/>
          </a:xfrm>
        </p:grpSpPr>
        <p:grpSp>
          <p:nvGrpSpPr>
            <p:cNvPr name="Group 46" id="46"/>
            <p:cNvGrpSpPr/>
            <p:nvPr/>
          </p:nvGrpSpPr>
          <p:grpSpPr>
            <a:xfrm rot="0">
              <a:off x="69058" y="57753"/>
              <a:ext cx="644897" cy="644897"/>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48" id="4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0" y="0"/>
              <a:ext cx="644897" cy="64489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51" id="5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52" id="52"/>
          <p:cNvSpPr txBox="true"/>
          <p:nvPr/>
        </p:nvSpPr>
        <p:spPr>
          <a:xfrm rot="0">
            <a:off x="4761328" y="6453549"/>
            <a:ext cx="433400" cy="393373"/>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05</a:t>
            </a:r>
          </a:p>
        </p:txBody>
      </p:sp>
      <p:sp>
        <p:nvSpPr>
          <p:cNvPr name="TextBox 53" id="53"/>
          <p:cNvSpPr txBox="true"/>
          <p:nvPr/>
        </p:nvSpPr>
        <p:spPr>
          <a:xfrm rot="0">
            <a:off x="5459748" y="6994368"/>
            <a:ext cx="7008553" cy="715871"/>
          </a:xfrm>
          <a:prstGeom prst="rect">
            <a:avLst/>
          </a:prstGeom>
        </p:spPr>
        <p:txBody>
          <a:bodyPr anchor="t" rtlCol="false" tIns="0" lIns="0" bIns="0" rIns="0">
            <a:spAutoFit/>
          </a:bodyPr>
          <a:lstStyle/>
          <a:p>
            <a:pPr algn="l" marL="0" indent="0" lvl="0">
              <a:lnSpc>
                <a:spcPts val="4766"/>
              </a:lnSpc>
              <a:spcBef>
                <a:spcPct val="0"/>
              </a:spcBef>
            </a:pPr>
            <a:r>
              <a:rPr lang="en-US" sz="3972">
                <a:solidFill>
                  <a:srgbClr val="050A30"/>
                </a:solidFill>
                <a:latin typeface="Agrandir Narrow"/>
              </a:rPr>
              <a:t>Future Trends in Deep Learning</a:t>
            </a:r>
          </a:p>
        </p:txBody>
      </p:sp>
      <p:grpSp>
        <p:nvGrpSpPr>
          <p:cNvPr name="Group 54" id="54"/>
          <p:cNvGrpSpPr/>
          <p:nvPr/>
        </p:nvGrpSpPr>
        <p:grpSpPr>
          <a:xfrm rot="0">
            <a:off x="4728971" y="7145103"/>
            <a:ext cx="535466" cy="526987"/>
            <a:chOff x="0" y="0"/>
            <a:chExt cx="713955" cy="702650"/>
          </a:xfrm>
        </p:grpSpPr>
        <p:grpSp>
          <p:nvGrpSpPr>
            <p:cNvPr name="Group 55" id="55"/>
            <p:cNvGrpSpPr/>
            <p:nvPr/>
          </p:nvGrpSpPr>
          <p:grpSpPr>
            <a:xfrm rot="0">
              <a:off x="69058" y="57753"/>
              <a:ext cx="644897" cy="644897"/>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3DFF"/>
              </a:solidFill>
            </p:spPr>
          </p:sp>
          <p:sp>
            <p:nvSpPr>
              <p:cNvPr name="TextBox 57" id="5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0" y="0"/>
              <a:ext cx="644897" cy="644897"/>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229D"/>
              </a:solidFill>
            </p:spPr>
          </p:sp>
          <p:sp>
            <p:nvSpPr>
              <p:cNvPr name="TextBox 60" id="6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sp>
        <p:nvSpPr>
          <p:cNvPr name="TextBox 61" id="61"/>
          <p:cNvSpPr txBox="true"/>
          <p:nvPr/>
        </p:nvSpPr>
        <p:spPr>
          <a:xfrm rot="0">
            <a:off x="4754107" y="7169371"/>
            <a:ext cx="433400" cy="393431"/>
          </a:xfrm>
          <a:prstGeom prst="rect">
            <a:avLst/>
          </a:prstGeom>
        </p:spPr>
        <p:txBody>
          <a:bodyPr anchor="t" rtlCol="false" tIns="0" lIns="0" bIns="0" rIns="0">
            <a:spAutoFit/>
          </a:bodyPr>
          <a:lstStyle/>
          <a:p>
            <a:pPr algn="ctr">
              <a:lnSpc>
                <a:spcPts val="3239"/>
              </a:lnSpc>
              <a:spcBef>
                <a:spcPct val="0"/>
              </a:spcBef>
            </a:pPr>
            <a:r>
              <a:rPr lang="en-US" sz="2314">
                <a:solidFill>
                  <a:srgbClr val="F4F6FC"/>
                </a:solidFill>
                <a:latin typeface="Open Sans Light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125020"/>
            <a:ext cx="1684907" cy="1710328"/>
          </a:xfrm>
          <a:custGeom>
            <a:avLst/>
            <a:gdLst/>
            <a:ahLst/>
            <a:cxnLst/>
            <a:rect r="r" b="b" t="t" l="l"/>
            <a:pathLst>
              <a:path h="1710328" w="1684907">
                <a:moveTo>
                  <a:pt x="0" y="0"/>
                </a:moveTo>
                <a:lnTo>
                  <a:pt x="1684908" y="0"/>
                </a:lnTo>
                <a:lnTo>
                  <a:pt x="1684908" y="1710328"/>
                </a:lnTo>
                <a:lnTo>
                  <a:pt x="0" y="171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1926" y="8725820"/>
            <a:ext cx="2888785" cy="2219056"/>
          </a:xfrm>
          <a:custGeom>
            <a:avLst/>
            <a:gdLst/>
            <a:ahLst/>
            <a:cxnLst/>
            <a:rect r="r" b="b" t="t" l="l"/>
            <a:pathLst>
              <a:path h="2219056" w="2888785">
                <a:moveTo>
                  <a:pt x="0" y="0"/>
                </a:moveTo>
                <a:lnTo>
                  <a:pt x="2888785" y="0"/>
                </a:lnTo>
                <a:lnTo>
                  <a:pt x="2888785" y="2219056"/>
                </a:lnTo>
                <a:lnTo>
                  <a:pt x="0" y="22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9447" y="1435031"/>
            <a:ext cx="1561364" cy="854492"/>
          </a:xfrm>
          <a:custGeom>
            <a:avLst/>
            <a:gdLst/>
            <a:ahLst/>
            <a:cxnLst/>
            <a:rect r="r" b="b" t="t" l="l"/>
            <a:pathLst>
              <a:path h="854492" w="1561364">
                <a:moveTo>
                  <a:pt x="0" y="0"/>
                </a:moveTo>
                <a:lnTo>
                  <a:pt x="1561364" y="0"/>
                </a:lnTo>
                <a:lnTo>
                  <a:pt x="1561364" y="854491"/>
                </a:lnTo>
                <a:lnTo>
                  <a:pt x="0" y="854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670958" y="1028700"/>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60961" y="183888"/>
            <a:ext cx="850914" cy="850914"/>
          </a:xfrm>
          <a:custGeom>
            <a:avLst/>
            <a:gdLst/>
            <a:ahLst/>
            <a:cxnLst/>
            <a:rect r="r" b="b" t="t" l="l"/>
            <a:pathLst>
              <a:path h="850914" w="850914">
                <a:moveTo>
                  <a:pt x="0" y="0"/>
                </a:moveTo>
                <a:lnTo>
                  <a:pt x="850913" y="0"/>
                </a:lnTo>
                <a:lnTo>
                  <a:pt x="850913" y="850914"/>
                </a:lnTo>
                <a:lnTo>
                  <a:pt x="0" y="850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2576215" y="3395732"/>
            <a:ext cx="809912" cy="809912"/>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67F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FFFFFF"/>
                  </a:solidFill>
                  <a:latin typeface="Open Sans Light Bold"/>
                </a:rPr>
                <a:t>1.</a:t>
              </a:r>
            </a:p>
          </p:txBody>
        </p:sp>
      </p:grpSp>
      <p:grpSp>
        <p:nvGrpSpPr>
          <p:cNvPr name="Group 11" id="11"/>
          <p:cNvGrpSpPr/>
          <p:nvPr/>
        </p:nvGrpSpPr>
        <p:grpSpPr>
          <a:xfrm rot="0">
            <a:off x="3583367" y="3395732"/>
            <a:ext cx="3316407" cy="808617"/>
            <a:chOff x="0" y="0"/>
            <a:chExt cx="873457" cy="212969"/>
          </a:xfrm>
        </p:grpSpPr>
        <p:sp>
          <p:nvSpPr>
            <p:cNvPr name="Freeform 12" id="12"/>
            <p:cNvSpPr/>
            <p:nvPr/>
          </p:nvSpPr>
          <p:spPr>
            <a:xfrm flipH="false" flipV="false" rot="0">
              <a:off x="0" y="0"/>
              <a:ext cx="873457" cy="212969"/>
            </a:xfrm>
            <a:custGeom>
              <a:avLst/>
              <a:gdLst/>
              <a:ahLst/>
              <a:cxnLst/>
              <a:rect r="r" b="b" t="t" l="l"/>
              <a:pathLst>
                <a:path h="212969" w="873457">
                  <a:moveTo>
                    <a:pt x="106485" y="0"/>
                  </a:moveTo>
                  <a:lnTo>
                    <a:pt x="766973" y="0"/>
                  </a:lnTo>
                  <a:cubicBezTo>
                    <a:pt x="795214" y="0"/>
                    <a:pt x="822299" y="11219"/>
                    <a:pt x="842268" y="31189"/>
                  </a:cubicBezTo>
                  <a:cubicBezTo>
                    <a:pt x="862238" y="51158"/>
                    <a:pt x="873457" y="78243"/>
                    <a:pt x="873457" y="106485"/>
                  </a:cubicBezTo>
                  <a:lnTo>
                    <a:pt x="873457" y="106485"/>
                  </a:lnTo>
                  <a:cubicBezTo>
                    <a:pt x="873457" y="134726"/>
                    <a:pt x="862238" y="161811"/>
                    <a:pt x="842268" y="181780"/>
                  </a:cubicBezTo>
                  <a:cubicBezTo>
                    <a:pt x="822299" y="201750"/>
                    <a:pt x="795214" y="212969"/>
                    <a:pt x="766973" y="212969"/>
                  </a:cubicBezTo>
                  <a:lnTo>
                    <a:pt x="106485" y="212969"/>
                  </a:lnTo>
                  <a:cubicBezTo>
                    <a:pt x="78243" y="212969"/>
                    <a:pt x="51158" y="201750"/>
                    <a:pt x="31189" y="181780"/>
                  </a:cubicBezTo>
                  <a:cubicBezTo>
                    <a:pt x="11219" y="161811"/>
                    <a:pt x="0" y="134726"/>
                    <a:pt x="0" y="106485"/>
                  </a:cubicBezTo>
                  <a:lnTo>
                    <a:pt x="0" y="106485"/>
                  </a:lnTo>
                  <a:cubicBezTo>
                    <a:pt x="0" y="78243"/>
                    <a:pt x="11219" y="51158"/>
                    <a:pt x="31189" y="31189"/>
                  </a:cubicBezTo>
                  <a:cubicBezTo>
                    <a:pt x="51158" y="11219"/>
                    <a:pt x="78243" y="0"/>
                    <a:pt x="106485" y="0"/>
                  </a:cubicBezTo>
                  <a:close/>
                </a:path>
              </a:pathLst>
            </a:custGeom>
            <a:solidFill>
              <a:srgbClr val="1B67F4"/>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899"/>
                </a:lnSpc>
              </a:pPr>
              <a:r>
                <a:rPr lang="en-US" sz="3499">
                  <a:solidFill>
                    <a:srgbClr val="FFFFFF"/>
                  </a:solidFill>
                  <a:latin typeface="Open Sans Light Bold"/>
                </a:rPr>
                <a:t>Definition :</a:t>
              </a:r>
            </a:p>
          </p:txBody>
        </p:sp>
      </p:grpSp>
      <p:sp>
        <p:nvSpPr>
          <p:cNvPr name="TextBox 14" id="14"/>
          <p:cNvSpPr txBox="true"/>
          <p:nvPr/>
        </p:nvSpPr>
        <p:spPr>
          <a:xfrm rot="0">
            <a:off x="2981171" y="5048250"/>
            <a:ext cx="12325658" cy="1466850"/>
          </a:xfrm>
          <a:prstGeom prst="rect">
            <a:avLst/>
          </a:prstGeom>
        </p:spPr>
        <p:txBody>
          <a:bodyPr anchor="t" rtlCol="false" tIns="0" lIns="0" bIns="0" rIns="0">
            <a:spAutoFit/>
          </a:bodyPr>
          <a:lstStyle/>
          <a:p>
            <a:pPr marL="0" indent="0" lvl="0">
              <a:lnSpc>
                <a:spcPts val="3657"/>
              </a:lnSpc>
              <a:spcBef>
                <a:spcPct val="0"/>
              </a:spcBef>
            </a:pPr>
            <a:r>
              <a:rPr lang="en-US" sz="3047">
                <a:solidFill>
                  <a:srgbClr val="12229D"/>
                </a:solidFill>
                <a:latin typeface="Agrandir Narrow Bold"/>
              </a:rPr>
              <a:t>Deep learning is a subfield of machine learning where concerned algorithms are inspired by the structure and function of the brain called artificial neural networks.</a:t>
            </a:r>
          </a:p>
        </p:txBody>
      </p:sp>
      <p:sp>
        <p:nvSpPr>
          <p:cNvPr name="TextBox 15" id="15"/>
          <p:cNvSpPr txBox="true"/>
          <p:nvPr/>
        </p:nvSpPr>
        <p:spPr>
          <a:xfrm rot="0">
            <a:off x="3754066" y="1264426"/>
            <a:ext cx="10629808" cy="1025096"/>
          </a:xfrm>
          <a:prstGeom prst="rect">
            <a:avLst/>
          </a:prstGeom>
        </p:spPr>
        <p:txBody>
          <a:bodyPr anchor="t" rtlCol="false" tIns="0" lIns="0" bIns="0" rIns="0">
            <a:spAutoFit/>
          </a:bodyPr>
          <a:lstStyle/>
          <a:p>
            <a:pPr algn="ctr" marL="0" indent="0" lvl="0">
              <a:lnSpc>
                <a:spcPts val="6826"/>
              </a:lnSpc>
              <a:spcBef>
                <a:spcPct val="0"/>
              </a:spcBef>
            </a:pPr>
            <a:r>
              <a:rPr lang="en-US" sz="5688">
                <a:solidFill>
                  <a:srgbClr val="050A30"/>
                </a:solidFill>
                <a:latin typeface="Agrandir Narrow Bold"/>
              </a:rPr>
              <a:t>Introduction to Deep Learning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125020"/>
            <a:ext cx="1684907" cy="1710328"/>
          </a:xfrm>
          <a:custGeom>
            <a:avLst/>
            <a:gdLst/>
            <a:ahLst/>
            <a:cxnLst/>
            <a:rect r="r" b="b" t="t" l="l"/>
            <a:pathLst>
              <a:path h="1710328" w="1684907">
                <a:moveTo>
                  <a:pt x="0" y="0"/>
                </a:moveTo>
                <a:lnTo>
                  <a:pt x="1684908" y="0"/>
                </a:lnTo>
                <a:lnTo>
                  <a:pt x="1684908" y="1710328"/>
                </a:lnTo>
                <a:lnTo>
                  <a:pt x="0" y="171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1926" y="8725820"/>
            <a:ext cx="2888785" cy="2219056"/>
          </a:xfrm>
          <a:custGeom>
            <a:avLst/>
            <a:gdLst/>
            <a:ahLst/>
            <a:cxnLst/>
            <a:rect r="r" b="b" t="t" l="l"/>
            <a:pathLst>
              <a:path h="2219056" w="2888785">
                <a:moveTo>
                  <a:pt x="0" y="0"/>
                </a:moveTo>
                <a:lnTo>
                  <a:pt x="2888785" y="0"/>
                </a:lnTo>
                <a:lnTo>
                  <a:pt x="2888785" y="2219056"/>
                </a:lnTo>
                <a:lnTo>
                  <a:pt x="0" y="22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9447" y="1435031"/>
            <a:ext cx="1561364" cy="854492"/>
          </a:xfrm>
          <a:custGeom>
            <a:avLst/>
            <a:gdLst/>
            <a:ahLst/>
            <a:cxnLst/>
            <a:rect r="r" b="b" t="t" l="l"/>
            <a:pathLst>
              <a:path h="854492" w="1561364">
                <a:moveTo>
                  <a:pt x="0" y="0"/>
                </a:moveTo>
                <a:lnTo>
                  <a:pt x="1561364" y="0"/>
                </a:lnTo>
                <a:lnTo>
                  <a:pt x="1561364" y="854491"/>
                </a:lnTo>
                <a:lnTo>
                  <a:pt x="0" y="854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670958" y="1028700"/>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60961" y="183888"/>
            <a:ext cx="850914" cy="850914"/>
          </a:xfrm>
          <a:custGeom>
            <a:avLst/>
            <a:gdLst/>
            <a:ahLst/>
            <a:cxnLst/>
            <a:rect r="r" b="b" t="t" l="l"/>
            <a:pathLst>
              <a:path h="850914" w="850914">
                <a:moveTo>
                  <a:pt x="0" y="0"/>
                </a:moveTo>
                <a:lnTo>
                  <a:pt x="850913" y="0"/>
                </a:lnTo>
                <a:lnTo>
                  <a:pt x="850913" y="850914"/>
                </a:lnTo>
                <a:lnTo>
                  <a:pt x="0" y="850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2576215" y="3395732"/>
            <a:ext cx="809912" cy="809912"/>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67F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FFFFFF"/>
                  </a:solidFill>
                  <a:latin typeface="Open Sans Light Bold"/>
                </a:rPr>
                <a:t>2.</a:t>
              </a:r>
            </a:p>
          </p:txBody>
        </p:sp>
      </p:grpSp>
      <p:grpSp>
        <p:nvGrpSpPr>
          <p:cNvPr name="Group 11" id="11"/>
          <p:cNvGrpSpPr/>
          <p:nvPr/>
        </p:nvGrpSpPr>
        <p:grpSpPr>
          <a:xfrm rot="0">
            <a:off x="3583367" y="3397028"/>
            <a:ext cx="12881762" cy="808617"/>
            <a:chOff x="0" y="0"/>
            <a:chExt cx="3392727" cy="212969"/>
          </a:xfrm>
        </p:grpSpPr>
        <p:sp>
          <p:nvSpPr>
            <p:cNvPr name="Freeform 12" id="12"/>
            <p:cNvSpPr/>
            <p:nvPr/>
          </p:nvSpPr>
          <p:spPr>
            <a:xfrm flipH="false" flipV="false" rot="0">
              <a:off x="0" y="0"/>
              <a:ext cx="3392727" cy="212969"/>
            </a:xfrm>
            <a:custGeom>
              <a:avLst/>
              <a:gdLst/>
              <a:ahLst/>
              <a:cxnLst/>
              <a:rect r="r" b="b" t="t" l="l"/>
              <a:pathLst>
                <a:path h="212969" w="3392727">
                  <a:moveTo>
                    <a:pt x="30651" y="0"/>
                  </a:moveTo>
                  <a:lnTo>
                    <a:pt x="3362077" y="0"/>
                  </a:lnTo>
                  <a:cubicBezTo>
                    <a:pt x="3379005" y="0"/>
                    <a:pt x="3392727" y="13723"/>
                    <a:pt x="3392727" y="30651"/>
                  </a:cubicBezTo>
                  <a:lnTo>
                    <a:pt x="3392727" y="182318"/>
                  </a:lnTo>
                  <a:cubicBezTo>
                    <a:pt x="3392727" y="199246"/>
                    <a:pt x="3379005" y="212969"/>
                    <a:pt x="3362077" y="212969"/>
                  </a:cubicBezTo>
                  <a:lnTo>
                    <a:pt x="30651" y="212969"/>
                  </a:lnTo>
                  <a:cubicBezTo>
                    <a:pt x="13723" y="212969"/>
                    <a:pt x="0" y="199246"/>
                    <a:pt x="0" y="182318"/>
                  </a:cubicBezTo>
                  <a:lnTo>
                    <a:pt x="0" y="30651"/>
                  </a:lnTo>
                  <a:cubicBezTo>
                    <a:pt x="0" y="13723"/>
                    <a:pt x="13723" y="0"/>
                    <a:pt x="30651" y="0"/>
                  </a:cubicBezTo>
                  <a:close/>
                </a:path>
              </a:pathLst>
            </a:custGeom>
            <a:solidFill>
              <a:srgbClr val="1B67F4"/>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899"/>
                </a:lnSpc>
              </a:pPr>
              <a:r>
                <a:rPr lang="en-US" sz="3499">
                  <a:solidFill>
                    <a:srgbClr val="FFFFFF"/>
                  </a:solidFill>
                  <a:latin typeface="Open Sans Light Bold"/>
                </a:rPr>
                <a:t>How Deep Learning is Different by Machine Learning?</a:t>
              </a:r>
            </a:p>
          </p:txBody>
        </p:sp>
      </p:grpSp>
      <p:sp>
        <p:nvSpPr>
          <p:cNvPr name="Freeform 14" id="14"/>
          <p:cNvSpPr/>
          <p:nvPr/>
        </p:nvSpPr>
        <p:spPr>
          <a:xfrm flipH="false" flipV="false" rot="0">
            <a:off x="4486418" y="4596169"/>
            <a:ext cx="9756852" cy="5052656"/>
          </a:xfrm>
          <a:custGeom>
            <a:avLst/>
            <a:gdLst/>
            <a:ahLst/>
            <a:cxnLst/>
            <a:rect r="r" b="b" t="t" l="l"/>
            <a:pathLst>
              <a:path h="5052656" w="9756852">
                <a:moveTo>
                  <a:pt x="0" y="0"/>
                </a:moveTo>
                <a:lnTo>
                  <a:pt x="9756852" y="0"/>
                </a:lnTo>
                <a:lnTo>
                  <a:pt x="9756852" y="5052656"/>
                </a:lnTo>
                <a:lnTo>
                  <a:pt x="0" y="5052656"/>
                </a:lnTo>
                <a:lnTo>
                  <a:pt x="0" y="0"/>
                </a:lnTo>
                <a:close/>
              </a:path>
            </a:pathLst>
          </a:custGeom>
          <a:blipFill>
            <a:blip r:embed="rId14"/>
            <a:stretch>
              <a:fillRect l="0" t="0" r="0" b="0"/>
            </a:stretch>
          </a:blipFill>
        </p:spPr>
      </p:sp>
      <p:sp>
        <p:nvSpPr>
          <p:cNvPr name="TextBox 15" id="15"/>
          <p:cNvSpPr txBox="true"/>
          <p:nvPr/>
        </p:nvSpPr>
        <p:spPr>
          <a:xfrm rot="0">
            <a:off x="3754066" y="1264426"/>
            <a:ext cx="10629808" cy="1025096"/>
          </a:xfrm>
          <a:prstGeom prst="rect">
            <a:avLst/>
          </a:prstGeom>
        </p:spPr>
        <p:txBody>
          <a:bodyPr anchor="t" rtlCol="false" tIns="0" lIns="0" bIns="0" rIns="0">
            <a:spAutoFit/>
          </a:bodyPr>
          <a:lstStyle/>
          <a:p>
            <a:pPr algn="ctr" marL="0" indent="0" lvl="0">
              <a:lnSpc>
                <a:spcPts val="6826"/>
              </a:lnSpc>
              <a:spcBef>
                <a:spcPct val="0"/>
              </a:spcBef>
            </a:pPr>
            <a:r>
              <a:rPr lang="en-US" sz="5688">
                <a:solidFill>
                  <a:srgbClr val="050A30"/>
                </a:solidFill>
                <a:latin typeface="Agrandir Narrow Bold"/>
              </a:rPr>
              <a:t>Introduction to Deep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125020"/>
            <a:ext cx="1684907" cy="1710328"/>
          </a:xfrm>
          <a:custGeom>
            <a:avLst/>
            <a:gdLst/>
            <a:ahLst/>
            <a:cxnLst/>
            <a:rect r="r" b="b" t="t" l="l"/>
            <a:pathLst>
              <a:path h="1710328" w="1684907">
                <a:moveTo>
                  <a:pt x="0" y="0"/>
                </a:moveTo>
                <a:lnTo>
                  <a:pt x="1684908" y="0"/>
                </a:lnTo>
                <a:lnTo>
                  <a:pt x="1684908" y="1710328"/>
                </a:lnTo>
                <a:lnTo>
                  <a:pt x="0" y="171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99215" y="7616292"/>
            <a:ext cx="2888785" cy="2219056"/>
          </a:xfrm>
          <a:custGeom>
            <a:avLst/>
            <a:gdLst/>
            <a:ahLst/>
            <a:cxnLst/>
            <a:rect r="r" b="b" t="t" l="l"/>
            <a:pathLst>
              <a:path h="2219056" w="2888785">
                <a:moveTo>
                  <a:pt x="0" y="0"/>
                </a:moveTo>
                <a:lnTo>
                  <a:pt x="2888785" y="0"/>
                </a:lnTo>
                <a:lnTo>
                  <a:pt x="2888785" y="2219056"/>
                </a:lnTo>
                <a:lnTo>
                  <a:pt x="0" y="22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9447" y="1435031"/>
            <a:ext cx="1561364" cy="854492"/>
          </a:xfrm>
          <a:custGeom>
            <a:avLst/>
            <a:gdLst/>
            <a:ahLst/>
            <a:cxnLst/>
            <a:rect r="r" b="b" t="t" l="l"/>
            <a:pathLst>
              <a:path h="854492" w="1561364">
                <a:moveTo>
                  <a:pt x="0" y="0"/>
                </a:moveTo>
                <a:lnTo>
                  <a:pt x="1561364" y="0"/>
                </a:lnTo>
                <a:lnTo>
                  <a:pt x="1561364" y="854491"/>
                </a:lnTo>
                <a:lnTo>
                  <a:pt x="0" y="854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65129" y="320212"/>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60961" y="183888"/>
            <a:ext cx="850914" cy="850914"/>
          </a:xfrm>
          <a:custGeom>
            <a:avLst/>
            <a:gdLst/>
            <a:ahLst/>
            <a:cxnLst/>
            <a:rect r="r" b="b" t="t" l="l"/>
            <a:pathLst>
              <a:path h="850914" w="850914">
                <a:moveTo>
                  <a:pt x="0" y="0"/>
                </a:moveTo>
                <a:lnTo>
                  <a:pt x="850913" y="0"/>
                </a:lnTo>
                <a:lnTo>
                  <a:pt x="850913" y="850914"/>
                </a:lnTo>
                <a:lnTo>
                  <a:pt x="0" y="850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372217" y="5585748"/>
            <a:ext cx="6799980" cy="4447187"/>
          </a:xfrm>
          <a:custGeom>
            <a:avLst/>
            <a:gdLst/>
            <a:ahLst/>
            <a:cxnLst/>
            <a:rect r="r" b="b" t="t" l="l"/>
            <a:pathLst>
              <a:path h="4447187" w="6799980">
                <a:moveTo>
                  <a:pt x="0" y="0"/>
                </a:moveTo>
                <a:lnTo>
                  <a:pt x="6799980" y="0"/>
                </a:lnTo>
                <a:lnTo>
                  <a:pt x="6799980" y="4447187"/>
                </a:lnTo>
                <a:lnTo>
                  <a:pt x="0" y="4447187"/>
                </a:lnTo>
                <a:lnTo>
                  <a:pt x="0" y="0"/>
                </a:lnTo>
                <a:close/>
              </a:path>
            </a:pathLst>
          </a:custGeom>
          <a:blipFill>
            <a:blip r:embed="rId14"/>
            <a:stretch>
              <a:fillRect l="0" t="0" r="0" b="0"/>
            </a:stretch>
          </a:blipFill>
        </p:spPr>
      </p:sp>
      <p:sp>
        <p:nvSpPr>
          <p:cNvPr name="TextBox 9" id="9"/>
          <p:cNvSpPr txBox="true"/>
          <p:nvPr/>
        </p:nvSpPr>
        <p:spPr>
          <a:xfrm rot="0">
            <a:off x="3189457" y="962269"/>
            <a:ext cx="10629808" cy="1025096"/>
          </a:xfrm>
          <a:prstGeom prst="rect">
            <a:avLst/>
          </a:prstGeom>
        </p:spPr>
        <p:txBody>
          <a:bodyPr anchor="t" rtlCol="false" tIns="0" lIns="0" bIns="0" rIns="0">
            <a:spAutoFit/>
          </a:bodyPr>
          <a:lstStyle/>
          <a:p>
            <a:pPr algn="ctr" marL="0" indent="0" lvl="0">
              <a:lnSpc>
                <a:spcPts val="6826"/>
              </a:lnSpc>
              <a:spcBef>
                <a:spcPct val="0"/>
              </a:spcBef>
            </a:pPr>
            <a:r>
              <a:rPr lang="en-US" sz="5688">
                <a:solidFill>
                  <a:srgbClr val="050A30"/>
                </a:solidFill>
                <a:latin typeface="Agrandir Narrow Bold"/>
              </a:rPr>
              <a:t>Neural Networks</a:t>
            </a:r>
          </a:p>
        </p:txBody>
      </p:sp>
      <p:sp>
        <p:nvSpPr>
          <p:cNvPr name="TextBox 10" id="10"/>
          <p:cNvSpPr txBox="true"/>
          <p:nvPr/>
        </p:nvSpPr>
        <p:spPr>
          <a:xfrm rot="0">
            <a:off x="2010159" y="2594322"/>
            <a:ext cx="14833449" cy="2381250"/>
          </a:xfrm>
          <a:prstGeom prst="rect">
            <a:avLst/>
          </a:prstGeom>
        </p:spPr>
        <p:txBody>
          <a:bodyPr anchor="t" rtlCol="false" tIns="0" lIns="0" bIns="0" rIns="0">
            <a:spAutoFit/>
          </a:bodyPr>
          <a:lstStyle/>
          <a:p>
            <a:pPr algn="just">
              <a:lnSpc>
                <a:spcPts val="3657"/>
              </a:lnSpc>
            </a:pPr>
            <a:r>
              <a:rPr lang="en-US" sz="3047">
                <a:solidFill>
                  <a:srgbClr val="12229D"/>
                </a:solidFill>
                <a:latin typeface="Agrandir Narrow Bold"/>
                <a:hlinkClick r:id="rId15" tooltip="https://www.simplilearn.com/tutorials/deep-learning-tutorial/neural-network"/>
              </a:rPr>
              <a:t>Neural networks are a fundamental component of deep learning. They are modeled after the structure of the human brain, with interconnected nodes that process information and make decisions based on that information.</a:t>
            </a:r>
          </a:p>
          <a:p>
            <a:pPr algn="just">
              <a:lnSpc>
                <a:spcPts val="3657"/>
              </a:lnSpc>
            </a:pPr>
          </a:p>
          <a:p>
            <a:pPr algn="just">
              <a:lnSpc>
                <a:spcPts val="3657"/>
              </a:lnSpc>
            </a:pPr>
            <a:r>
              <a:rPr lang="en-US" sz="3047">
                <a:solidFill>
                  <a:srgbClr val="12229D"/>
                </a:solidFill>
                <a:latin typeface="Agrandir Narrow Bold"/>
              </a:rPr>
              <a:t>The architecture of neural networks is made up of an input, output, and hidden layer.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320390" y="8578535"/>
            <a:ext cx="1684907" cy="1710328"/>
          </a:xfrm>
          <a:custGeom>
            <a:avLst/>
            <a:gdLst/>
            <a:ahLst/>
            <a:cxnLst/>
            <a:rect r="r" b="b" t="t" l="l"/>
            <a:pathLst>
              <a:path h="1710328" w="1684907">
                <a:moveTo>
                  <a:pt x="0" y="0"/>
                </a:moveTo>
                <a:lnTo>
                  <a:pt x="1684907" y="0"/>
                </a:lnTo>
                <a:lnTo>
                  <a:pt x="1684907" y="1710328"/>
                </a:lnTo>
                <a:lnTo>
                  <a:pt x="0" y="171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14908" y="8473760"/>
            <a:ext cx="2888785" cy="2219056"/>
          </a:xfrm>
          <a:custGeom>
            <a:avLst/>
            <a:gdLst/>
            <a:ahLst/>
            <a:cxnLst/>
            <a:rect r="r" b="b" t="t" l="l"/>
            <a:pathLst>
              <a:path h="2219056" w="2888785">
                <a:moveTo>
                  <a:pt x="0" y="0"/>
                </a:moveTo>
                <a:lnTo>
                  <a:pt x="2888784" y="0"/>
                </a:lnTo>
                <a:lnTo>
                  <a:pt x="2888784" y="2219056"/>
                </a:lnTo>
                <a:lnTo>
                  <a:pt x="0" y="22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4517"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670958" y="1028700"/>
            <a:ext cx="1588342" cy="1667153"/>
          </a:xfrm>
          <a:custGeom>
            <a:avLst/>
            <a:gdLst/>
            <a:ahLst/>
            <a:cxnLst/>
            <a:rect r="r" b="b" t="t" l="l"/>
            <a:pathLst>
              <a:path h="1667153" w="1588342">
                <a:moveTo>
                  <a:pt x="0" y="0"/>
                </a:moveTo>
                <a:lnTo>
                  <a:pt x="1588342" y="0"/>
                </a:lnTo>
                <a:lnTo>
                  <a:pt x="1588342" y="1667153"/>
                </a:lnTo>
                <a:lnTo>
                  <a:pt x="0" y="1667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352709" y="-241569"/>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8" id="8"/>
          <p:cNvSpPr/>
          <p:nvPr/>
        </p:nvSpPr>
        <p:spPr>
          <a:xfrm flipH="true">
            <a:off x="9049920" y="1992166"/>
            <a:ext cx="0" cy="703687"/>
          </a:xfrm>
          <a:prstGeom prst="line">
            <a:avLst/>
          </a:prstGeom>
          <a:ln cap="flat" w="38100">
            <a:solidFill>
              <a:srgbClr val="000000"/>
            </a:solidFill>
            <a:prstDash val="solid"/>
            <a:headEnd type="none" len="sm" w="sm"/>
            <a:tailEnd type="none" len="sm" w="sm"/>
          </a:ln>
        </p:spPr>
      </p:sp>
      <p:sp>
        <p:nvSpPr>
          <p:cNvPr name="AutoShape 9" id="9"/>
          <p:cNvSpPr/>
          <p:nvPr/>
        </p:nvSpPr>
        <p:spPr>
          <a:xfrm>
            <a:off x="4951061" y="2695853"/>
            <a:ext cx="8565006" cy="0"/>
          </a:xfrm>
          <a:prstGeom prst="line">
            <a:avLst/>
          </a:prstGeom>
          <a:ln cap="flat" w="38100">
            <a:solidFill>
              <a:srgbClr val="000000"/>
            </a:solidFill>
            <a:prstDash val="solid"/>
            <a:headEnd type="none" len="sm" w="sm"/>
            <a:tailEnd type="none" len="sm" w="sm"/>
          </a:ln>
        </p:spPr>
      </p:sp>
      <p:sp>
        <p:nvSpPr>
          <p:cNvPr name="AutoShape 10" id="10"/>
          <p:cNvSpPr/>
          <p:nvPr/>
        </p:nvSpPr>
        <p:spPr>
          <a:xfrm flipH="true">
            <a:off x="4970111" y="2695853"/>
            <a:ext cx="0" cy="703687"/>
          </a:xfrm>
          <a:prstGeom prst="line">
            <a:avLst/>
          </a:prstGeom>
          <a:ln cap="flat" w="38100">
            <a:solidFill>
              <a:srgbClr val="000000"/>
            </a:solidFill>
            <a:prstDash val="solid"/>
            <a:headEnd type="none" len="sm" w="sm"/>
            <a:tailEnd type="none" len="sm" w="sm"/>
          </a:ln>
        </p:spPr>
      </p:sp>
      <p:sp>
        <p:nvSpPr>
          <p:cNvPr name="AutoShape 11" id="11"/>
          <p:cNvSpPr/>
          <p:nvPr/>
        </p:nvSpPr>
        <p:spPr>
          <a:xfrm>
            <a:off x="13535117" y="2714903"/>
            <a:ext cx="0" cy="703687"/>
          </a:xfrm>
          <a:prstGeom prst="line">
            <a:avLst/>
          </a:prstGeom>
          <a:ln cap="flat" w="38100">
            <a:solidFill>
              <a:srgbClr val="000000"/>
            </a:solidFill>
            <a:prstDash val="solid"/>
            <a:headEnd type="none" len="sm" w="sm"/>
            <a:tailEnd type="none" len="sm" w="sm"/>
          </a:ln>
        </p:spPr>
      </p:sp>
      <p:grpSp>
        <p:nvGrpSpPr>
          <p:cNvPr name="Group 12" id="12"/>
          <p:cNvGrpSpPr/>
          <p:nvPr/>
        </p:nvGrpSpPr>
        <p:grpSpPr>
          <a:xfrm rot="0">
            <a:off x="1810188" y="3399539"/>
            <a:ext cx="6855824" cy="5858761"/>
            <a:chOff x="0" y="0"/>
            <a:chExt cx="1805649" cy="1543048"/>
          </a:xfrm>
        </p:grpSpPr>
        <p:sp>
          <p:nvSpPr>
            <p:cNvPr name="Freeform 13" id="13"/>
            <p:cNvSpPr/>
            <p:nvPr/>
          </p:nvSpPr>
          <p:spPr>
            <a:xfrm flipH="false" flipV="false" rot="0">
              <a:off x="0" y="0"/>
              <a:ext cx="1805649" cy="1543048"/>
            </a:xfrm>
            <a:custGeom>
              <a:avLst/>
              <a:gdLst/>
              <a:ahLst/>
              <a:cxnLst/>
              <a:rect r="r" b="b" t="t" l="l"/>
              <a:pathLst>
                <a:path h="1543048" w="1805649">
                  <a:moveTo>
                    <a:pt x="57592" y="0"/>
                  </a:moveTo>
                  <a:lnTo>
                    <a:pt x="1748058" y="0"/>
                  </a:lnTo>
                  <a:cubicBezTo>
                    <a:pt x="1779865" y="0"/>
                    <a:pt x="1805649" y="25785"/>
                    <a:pt x="1805649" y="57592"/>
                  </a:cubicBezTo>
                  <a:lnTo>
                    <a:pt x="1805649" y="1485456"/>
                  </a:lnTo>
                  <a:cubicBezTo>
                    <a:pt x="1805649" y="1500731"/>
                    <a:pt x="1799582" y="1515379"/>
                    <a:pt x="1788781" y="1526180"/>
                  </a:cubicBezTo>
                  <a:cubicBezTo>
                    <a:pt x="1777981" y="1536980"/>
                    <a:pt x="1763332" y="1543048"/>
                    <a:pt x="1748058" y="1543048"/>
                  </a:cubicBezTo>
                  <a:lnTo>
                    <a:pt x="57592" y="1543048"/>
                  </a:lnTo>
                  <a:cubicBezTo>
                    <a:pt x="42317" y="1543048"/>
                    <a:pt x="27669" y="1536980"/>
                    <a:pt x="16868" y="1526180"/>
                  </a:cubicBezTo>
                  <a:cubicBezTo>
                    <a:pt x="6068" y="1515379"/>
                    <a:pt x="0" y="1500731"/>
                    <a:pt x="0" y="1485456"/>
                  </a:cubicBezTo>
                  <a:lnTo>
                    <a:pt x="0" y="57592"/>
                  </a:lnTo>
                  <a:cubicBezTo>
                    <a:pt x="0" y="42317"/>
                    <a:pt x="6068" y="27669"/>
                    <a:pt x="16868" y="16868"/>
                  </a:cubicBezTo>
                  <a:cubicBezTo>
                    <a:pt x="27669" y="6068"/>
                    <a:pt x="42317" y="0"/>
                    <a:pt x="57592" y="0"/>
                  </a:cubicBezTo>
                  <a:close/>
                </a:path>
              </a:pathLst>
            </a:custGeom>
            <a:solidFill>
              <a:srgbClr val="1B67F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084810" y="4956079"/>
            <a:ext cx="6229755" cy="3086100"/>
            <a:chOff x="0" y="0"/>
            <a:chExt cx="1640759" cy="812800"/>
          </a:xfrm>
        </p:grpSpPr>
        <p:sp>
          <p:nvSpPr>
            <p:cNvPr name="Freeform 16" id="16"/>
            <p:cNvSpPr/>
            <p:nvPr/>
          </p:nvSpPr>
          <p:spPr>
            <a:xfrm flipH="false" flipV="false" rot="0">
              <a:off x="0" y="0"/>
              <a:ext cx="1640759" cy="812800"/>
            </a:xfrm>
            <a:custGeom>
              <a:avLst/>
              <a:gdLst/>
              <a:ahLst/>
              <a:cxnLst/>
              <a:rect r="r" b="b" t="t" l="l"/>
              <a:pathLst>
                <a:path h="812800" w="1640759">
                  <a:moveTo>
                    <a:pt x="0" y="0"/>
                  </a:moveTo>
                  <a:lnTo>
                    <a:pt x="1640759" y="0"/>
                  </a:lnTo>
                  <a:lnTo>
                    <a:pt x="1640759" y="812800"/>
                  </a:lnTo>
                  <a:lnTo>
                    <a:pt x="0" y="812800"/>
                  </a:lnTo>
                  <a:close/>
                </a:path>
              </a:pathLst>
            </a:custGeom>
            <a:solidFill>
              <a:srgbClr val="000000">
                <a:alpha val="0"/>
              </a:srgbClr>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marL="496571" indent="-248285" lvl="1">
                <a:lnSpc>
                  <a:spcPts val="3220"/>
                </a:lnSpc>
                <a:buFont typeface="Arial"/>
                <a:buChar char="•"/>
              </a:pPr>
              <a:r>
                <a:rPr lang="en-US" sz="2300">
                  <a:solidFill>
                    <a:srgbClr val="FFFFFF"/>
                  </a:solidFill>
                  <a:latin typeface="Open Sans Light Bold"/>
                </a:rPr>
                <a:t>Consist of convolutional layers, pooling layers, and fully connected layers.</a:t>
              </a:r>
            </a:p>
            <a:p>
              <a:pPr>
                <a:lnSpc>
                  <a:spcPts val="3220"/>
                </a:lnSpc>
              </a:pPr>
            </a:p>
            <a:p>
              <a:pPr marL="496571" indent="-248285" lvl="1">
                <a:lnSpc>
                  <a:spcPts val="3220"/>
                </a:lnSpc>
                <a:buFont typeface="Arial"/>
                <a:buChar char="•"/>
              </a:pPr>
              <a:r>
                <a:rPr lang="en-US" sz="2300">
                  <a:solidFill>
                    <a:srgbClr val="FFFFFF"/>
                  </a:solidFill>
                  <a:latin typeface="Open Sans Light Bold"/>
                </a:rPr>
                <a:t>Primarily used for image and video processing tasks.</a:t>
              </a:r>
            </a:p>
            <a:p>
              <a:pPr>
                <a:lnSpc>
                  <a:spcPts val="3220"/>
                </a:lnSpc>
              </a:pPr>
            </a:p>
          </p:txBody>
        </p:sp>
      </p:grpSp>
      <p:sp>
        <p:nvSpPr>
          <p:cNvPr name="TextBox 18" id="18"/>
          <p:cNvSpPr txBox="true"/>
          <p:nvPr/>
        </p:nvSpPr>
        <p:spPr>
          <a:xfrm rot="0">
            <a:off x="4224599" y="838200"/>
            <a:ext cx="9688743" cy="1153966"/>
          </a:xfrm>
          <a:prstGeom prst="rect">
            <a:avLst/>
          </a:prstGeom>
        </p:spPr>
        <p:txBody>
          <a:bodyPr anchor="t" rtlCol="false" tIns="0" lIns="0" bIns="0" rIns="0">
            <a:spAutoFit/>
          </a:bodyPr>
          <a:lstStyle/>
          <a:p>
            <a:pPr algn="ctr">
              <a:lnSpc>
                <a:spcPts val="7624"/>
              </a:lnSpc>
              <a:spcBef>
                <a:spcPct val="0"/>
              </a:spcBef>
            </a:pPr>
            <a:r>
              <a:rPr lang="en-US" sz="6354">
                <a:solidFill>
                  <a:srgbClr val="050A30"/>
                </a:solidFill>
                <a:latin typeface="Agrandir Narrow Bold"/>
              </a:rPr>
              <a:t>Types of Neural Network</a:t>
            </a:r>
          </a:p>
        </p:txBody>
      </p:sp>
      <p:sp>
        <p:nvSpPr>
          <p:cNvPr name="TextBox 19" id="19"/>
          <p:cNvSpPr txBox="true"/>
          <p:nvPr/>
        </p:nvSpPr>
        <p:spPr>
          <a:xfrm rot="0">
            <a:off x="2058410" y="3536459"/>
            <a:ext cx="6256156" cy="1216025"/>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Bold"/>
              </a:rPr>
              <a:t>Convolutional Neural Network</a:t>
            </a:r>
          </a:p>
        </p:txBody>
      </p:sp>
      <p:grpSp>
        <p:nvGrpSpPr>
          <p:cNvPr name="Group 20" id="20"/>
          <p:cNvGrpSpPr/>
          <p:nvPr/>
        </p:nvGrpSpPr>
        <p:grpSpPr>
          <a:xfrm rot="0">
            <a:off x="9778166" y="3380489"/>
            <a:ext cx="6855824" cy="5858761"/>
            <a:chOff x="0" y="0"/>
            <a:chExt cx="1805649" cy="1543048"/>
          </a:xfrm>
        </p:grpSpPr>
        <p:sp>
          <p:nvSpPr>
            <p:cNvPr name="Freeform 21" id="21"/>
            <p:cNvSpPr/>
            <p:nvPr/>
          </p:nvSpPr>
          <p:spPr>
            <a:xfrm flipH="false" flipV="false" rot="0">
              <a:off x="0" y="0"/>
              <a:ext cx="1805649" cy="1543048"/>
            </a:xfrm>
            <a:custGeom>
              <a:avLst/>
              <a:gdLst/>
              <a:ahLst/>
              <a:cxnLst/>
              <a:rect r="r" b="b" t="t" l="l"/>
              <a:pathLst>
                <a:path h="1543048" w="1805649">
                  <a:moveTo>
                    <a:pt x="57592" y="0"/>
                  </a:moveTo>
                  <a:lnTo>
                    <a:pt x="1748058" y="0"/>
                  </a:lnTo>
                  <a:cubicBezTo>
                    <a:pt x="1779865" y="0"/>
                    <a:pt x="1805649" y="25785"/>
                    <a:pt x="1805649" y="57592"/>
                  </a:cubicBezTo>
                  <a:lnTo>
                    <a:pt x="1805649" y="1485456"/>
                  </a:lnTo>
                  <a:cubicBezTo>
                    <a:pt x="1805649" y="1500731"/>
                    <a:pt x="1799582" y="1515379"/>
                    <a:pt x="1788781" y="1526180"/>
                  </a:cubicBezTo>
                  <a:cubicBezTo>
                    <a:pt x="1777981" y="1536980"/>
                    <a:pt x="1763332" y="1543048"/>
                    <a:pt x="1748058" y="1543048"/>
                  </a:cubicBezTo>
                  <a:lnTo>
                    <a:pt x="57592" y="1543048"/>
                  </a:lnTo>
                  <a:cubicBezTo>
                    <a:pt x="42317" y="1543048"/>
                    <a:pt x="27669" y="1536980"/>
                    <a:pt x="16868" y="1526180"/>
                  </a:cubicBezTo>
                  <a:cubicBezTo>
                    <a:pt x="6068" y="1515379"/>
                    <a:pt x="0" y="1500731"/>
                    <a:pt x="0" y="1485456"/>
                  </a:cubicBezTo>
                  <a:lnTo>
                    <a:pt x="0" y="57592"/>
                  </a:lnTo>
                  <a:cubicBezTo>
                    <a:pt x="0" y="42317"/>
                    <a:pt x="6068" y="27669"/>
                    <a:pt x="16868" y="16868"/>
                  </a:cubicBezTo>
                  <a:cubicBezTo>
                    <a:pt x="27669" y="6068"/>
                    <a:pt x="42317" y="0"/>
                    <a:pt x="57592" y="0"/>
                  </a:cubicBezTo>
                  <a:close/>
                </a:path>
              </a:pathLst>
            </a:custGeom>
            <a:solidFill>
              <a:srgbClr val="1B67F4"/>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091201" y="4956079"/>
            <a:ext cx="6229755" cy="4123967"/>
            <a:chOff x="0" y="0"/>
            <a:chExt cx="1640759" cy="1086148"/>
          </a:xfrm>
        </p:grpSpPr>
        <p:sp>
          <p:nvSpPr>
            <p:cNvPr name="Freeform 24" id="24"/>
            <p:cNvSpPr/>
            <p:nvPr/>
          </p:nvSpPr>
          <p:spPr>
            <a:xfrm flipH="false" flipV="false" rot="0">
              <a:off x="0" y="0"/>
              <a:ext cx="1640759" cy="1086148"/>
            </a:xfrm>
            <a:custGeom>
              <a:avLst/>
              <a:gdLst/>
              <a:ahLst/>
              <a:cxnLst/>
              <a:rect r="r" b="b" t="t" l="l"/>
              <a:pathLst>
                <a:path h="1086148" w="1640759">
                  <a:moveTo>
                    <a:pt x="0" y="0"/>
                  </a:moveTo>
                  <a:lnTo>
                    <a:pt x="1640759" y="0"/>
                  </a:lnTo>
                  <a:lnTo>
                    <a:pt x="1640759" y="1086148"/>
                  </a:lnTo>
                  <a:lnTo>
                    <a:pt x="0" y="1086148"/>
                  </a:lnTo>
                  <a:close/>
                </a:path>
              </a:pathLst>
            </a:custGeom>
            <a:solidFill>
              <a:srgbClr val="000000">
                <a:alpha val="0"/>
              </a:srgbClr>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marL="496571" indent="-248285" lvl="1">
                <a:lnSpc>
                  <a:spcPts val="3220"/>
                </a:lnSpc>
                <a:buFont typeface="Arial"/>
                <a:buChar char="•"/>
              </a:pPr>
              <a:r>
                <a:rPr lang="en-US" sz="2300">
                  <a:solidFill>
                    <a:srgbClr val="FFFFFF"/>
                  </a:solidFill>
                  <a:latin typeface="Open Sans Light Bold"/>
                </a:rPr>
                <a:t>Designed to handle sequential data, such as time series or text.</a:t>
              </a:r>
            </a:p>
            <a:p>
              <a:pPr>
                <a:lnSpc>
                  <a:spcPts val="3220"/>
                </a:lnSpc>
              </a:pPr>
            </a:p>
            <a:p>
              <a:pPr marL="496571" indent="-248285" lvl="1">
                <a:lnSpc>
                  <a:spcPts val="3220"/>
                </a:lnSpc>
                <a:buFont typeface="Arial"/>
                <a:buChar char="•"/>
              </a:pPr>
              <a:r>
                <a:rPr lang="en-US" sz="2300">
                  <a:solidFill>
                    <a:srgbClr val="FFFFFF"/>
                  </a:solidFill>
                  <a:latin typeface="Open Sans Light Bold"/>
                </a:rPr>
                <a:t>F</a:t>
              </a:r>
              <a:r>
                <a:rPr lang="en-US" sz="2300">
                  <a:solidFill>
                    <a:srgbClr val="FFFFFF"/>
                  </a:solidFill>
                  <a:latin typeface="Open Sans Light Bold"/>
                </a:rPr>
                <a:t>eedback connections, allowing information to flow in loops.</a:t>
              </a:r>
            </a:p>
            <a:p>
              <a:pPr>
                <a:lnSpc>
                  <a:spcPts val="3220"/>
                </a:lnSpc>
              </a:pPr>
            </a:p>
            <a:p>
              <a:pPr marL="496571" indent="-248285" lvl="1">
                <a:lnSpc>
                  <a:spcPts val="3220"/>
                </a:lnSpc>
                <a:buFont typeface="Arial"/>
                <a:buChar char="•"/>
              </a:pPr>
              <a:r>
                <a:rPr lang="en-US" sz="2300">
                  <a:solidFill>
                    <a:srgbClr val="FFFFFF"/>
                  </a:solidFill>
                  <a:latin typeface="Open Sans Light Bold"/>
                </a:rPr>
                <a:t>Widely used in tasks such as natural language processing, speech recognition, and machine translation.</a:t>
              </a:r>
            </a:p>
            <a:p>
              <a:pPr>
                <a:lnSpc>
                  <a:spcPts val="3220"/>
                </a:lnSpc>
              </a:pPr>
            </a:p>
          </p:txBody>
        </p:sp>
      </p:grpSp>
      <p:sp>
        <p:nvSpPr>
          <p:cNvPr name="TextBox 26" id="26"/>
          <p:cNvSpPr txBox="true"/>
          <p:nvPr/>
        </p:nvSpPr>
        <p:spPr>
          <a:xfrm rot="0">
            <a:off x="10940595" y="3536459"/>
            <a:ext cx="4874312" cy="1216025"/>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Bold"/>
              </a:rPr>
              <a:t>Recurrent Neural Networks </a:t>
            </a:r>
          </a:p>
        </p:txBody>
      </p:sp>
      <p:sp>
        <p:nvSpPr>
          <p:cNvPr name="TextBox 27" id="27"/>
          <p:cNvSpPr txBox="true"/>
          <p:nvPr/>
        </p:nvSpPr>
        <p:spPr>
          <a:xfrm rot="0">
            <a:off x="9018687" y="4962842"/>
            <a:ext cx="25062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Light"/>
              </a:rPr>
              <a:t>rr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28425" y="1460285"/>
            <a:ext cx="13031149" cy="9281825"/>
          </a:xfrm>
          <a:custGeom>
            <a:avLst/>
            <a:gdLst/>
            <a:ahLst/>
            <a:cxnLst/>
            <a:rect r="r" b="b" t="t" l="l"/>
            <a:pathLst>
              <a:path h="9281825" w="13031149">
                <a:moveTo>
                  <a:pt x="0" y="0"/>
                </a:moveTo>
                <a:lnTo>
                  <a:pt x="13031150" y="0"/>
                </a:lnTo>
                <a:lnTo>
                  <a:pt x="13031150" y="9281826"/>
                </a:lnTo>
                <a:lnTo>
                  <a:pt x="0" y="9281826"/>
                </a:lnTo>
                <a:lnTo>
                  <a:pt x="0" y="0"/>
                </a:lnTo>
                <a:close/>
              </a:path>
            </a:pathLst>
          </a:custGeom>
          <a:blipFill>
            <a:blip r:embed="rId2"/>
            <a:stretch>
              <a:fillRect l="0" t="0" r="0" b="-1790"/>
            </a:stretch>
          </a:blipFill>
        </p:spPr>
      </p:sp>
      <p:sp>
        <p:nvSpPr>
          <p:cNvPr name="TextBox 3" id="3"/>
          <p:cNvSpPr txBox="true"/>
          <p:nvPr/>
        </p:nvSpPr>
        <p:spPr>
          <a:xfrm rot="0">
            <a:off x="3829096" y="435190"/>
            <a:ext cx="10629808" cy="1025096"/>
          </a:xfrm>
          <a:prstGeom prst="rect">
            <a:avLst/>
          </a:prstGeom>
        </p:spPr>
        <p:txBody>
          <a:bodyPr anchor="t" rtlCol="false" tIns="0" lIns="0" bIns="0" rIns="0">
            <a:spAutoFit/>
          </a:bodyPr>
          <a:lstStyle/>
          <a:p>
            <a:pPr algn="ctr" marL="0" indent="0" lvl="0">
              <a:lnSpc>
                <a:spcPts val="6826"/>
              </a:lnSpc>
              <a:spcBef>
                <a:spcPct val="0"/>
              </a:spcBef>
            </a:pPr>
            <a:r>
              <a:rPr lang="en-US" sz="5688">
                <a:solidFill>
                  <a:srgbClr val="050A30"/>
                </a:solidFill>
                <a:latin typeface="Agrandir Narrow Bold"/>
              </a:rPr>
              <a:t>Working of Neural Networks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770797"/>
            <a:ext cx="1048729" cy="1064552"/>
          </a:xfrm>
          <a:custGeom>
            <a:avLst/>
            <a:gdLst/>
            <a:ahLst/>
            <a:cxnLst/>
            <a:rect r="r" b="b" t="t" l="l"/>
            <a:pathLst>
              <a:path h="1064552" w="1048729">
                <a:moveTo>
                  <a:pt x="0" y="0"/>
                </a:moveTo>
                <a:lnTo>
                  <a:pt x="1048730" y="0"/>
                </a:lnTo>
                <a:lnTo>
                  <a:pt x="1048730" y="1064551"/>
                </a:lnTo>
                <a:lnTo>
                  <a:pt x="0" y="1064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0958" y="8859886"/>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4517"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273280"/>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187289" y="5664815"/>
            <a:ext cx="10157400" cy="3105982"/>
          </a:xfrm>
          <a:custGeom>
            <a:avLst/>
            <a:gdLst/>
            <a:ahLst/>
            <a:cxnLst/>
            <a:rect r="r" b="b" t="t" l="l"/>
            <a:pathLst>
              <a:path h="3105982" w="10157400">
                <a:moveTo>
                  <a:pt x="0" y="0"/>
                </a:moveTo>
                <a:lnTo>
                  <a:pt x="10157400" y="0"/>
                </a:lnTo>
                <a:lnTo>
                  <a:pt x="10157400" y="3105982"/>
                </a:lnTo>
                <a:lnTo>
                  <a:pt x="0" y="3105982"/>
                </a:lnTo>
                <a:lnTo>
                  <a:pt x="0" y="0"/>
                </a:lnTo>
                <a:close/>
              </a:path>
            </a:pathLst>
          </a:custGeom>
          <a:blipFill>
            <a:blip r:embed="rId12"/>
            <a:stretch>
              <a:fillRect l="0" t="0" r="0" b="0"/>
            </a:stretch>
          </a:blipFill>
        </p:spPr>
      </p:sp>
      <p:sp>
        <p:nvSpPr>
          <p:cNvPr name="TextBox 8" id="8"/>
          <p:cNvSpPr txBox="true"/>
          <p:nvPr/>
        </p:nvSpPr>
        <p:spPr>
          <a:xfrm rot="0">
            <a:off x="4078218" y="909329"/>
            <a:ext cx="9266471" cy="729714"/>
          </a:xfrm>
          <a:prstGeom prst="rect">
            <a:avLst/>
          </a:prstGeom>
        </p:spPr>
        <p:txBody>
          <a:bodyPr anchor="t" rtlCol="false" tIns="0" lIns="0" bIns="0" rIns="0">
            <a:spAutoFit/>
          </a:bodyPr>
          <a:lstStyle/>
          <a:p>
            <a:pPr algn="ctr">
              <a:lnSpc>
                <a:spcPts val="4884"/>
              </a:lnSpc>
              <a:spcBef>
                <a:spcPct val="0"/>
              </a:spcBef>
            </a:pPr>
            <a:r>
              <a:rPr lang="en-US" sz="4070">
                <a:solidFill>
                  <a:srgbClr val="050A30"/>
                </a:solidFill>
                <a:latin typeface="Agrandir Narrow Bold"/>
              </a:rPr>
              <a:t>Activation Function </a:t>
            </a:r>
          </a:p>
        </p:txBody>
      </p:sp>
      <p:sp>
        <p:nvSpPr>
          <p:cNvPr name="TextBox 9" id="9"/>
          <p:cNvSpPr txBox="true"/>
          <p:nvPr/>
        </p:nvSpPr>
        <p:spPr>
          <a:xfrm rot="0">
            <a:off x="3551998" y="3013754"/>
            <a:ext cx="11502778" cy="1171575"/>
          </a:xfrm>
          <a:prstGeom prst="rect">
            <a:avLst/>
          </a:prstGeom>
        </p:spPr>
        <p:txBody>
          <a:bodyPr anchor="t" rtlCol="false" tIns="0" lIns="0" bIns="0" rIns="0">
            <a:spAutoFit/>
          </a:bodyPr>
          <a:lstStyle/>
          <a:p>
            <a:pPr algn="ctr">
              <a:lnSpc>
                <a:spcPts val="4200"/>
              </a:lnSpc>
            </a:pPr>
            <a:r>
              <a:rPr lang="en-US" sz="3500">
                <a:solidFill>
                  <a:srgbClr val="050A30"/>
                </a:solidFill>
                <a:latin typeface="Agrandir Narrow"/>
              </a:rPr>
              <a:t>An Activation Function decides whether a neuron should be activated or not.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60291" y="8770797"/>
            <a:ext cx="1048729" cy="1064552"/>
          </a:xfrm>
          <a:custGeom>
            <a:avLst/>
            <a:gdLst/>
            <a:ahLst/>
            <a:cxnLst/>
            <a:rect r="r" b="b" t="t" l="l"/>
            <a:pathLst>
              <a:path h="1064552" w="1048729">
                <a:moveTo>
                  <a:pt x="0" y="0"/>
                </a:moveTo>
                <a:lnTo>
                  <a:pt x="1048730" y="0"/>
                </a:lnTo>
                <a:lnTo>
                  <a:pt x="1048730" y="1064551"/>
                </a:lnTo>
                <a:lnTo>
                  <a:pt x="0" y="1064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0958" y="8859886"/>
            <a:ext cx="2617042" cy="2010313"/>
          </a:xfrm>
          <a:custGeom>
            <a:avLst/>
            <a:gdLst/>
            <a:ahLst/>
            <a:cxnLst/>
            <a:rect r="r" b="b" t="t" l="l"/>
            <a:pathLst>
              <a:path h="2010313" w="2617042">
                <a:moveTo>
                  <a:pt x="0" y="0"/>
                </a:moveTo>
                <a:lnTo>
                  <a:pt x="2617042" y="0"/>
                </a:lnTo>
                <a:lnTo>
                  <a:pt x="2617042" y="2010313"/>
                </a:lnTo>
                <a:lnTo>
                  <a:pt x="0" y="2010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4517" y="1781918"/>
            <a:ext cx="1561364" cy="854492"/>
          </a:xfrm>
          <a:custGeom>
            <a:avLst/>
            <a:gdLst/>
            <a:ahLst/>
            <a:cxnLst/>
            <a:rect r="r" b="b" t="t" l="l"/>
            <a:pathLst>
              <a:path h="854492" w="1561364">
                <a:moveTo>
                  <a:pt x="0" y="0"/>
                </a:moveTo>
                <a:lnTo>
                  <a:pt x="1561364" y="0"/>
                </a:lnTo>
                <a:lnTo>
                  <a:pt x="1561364" y="854492"/>
                </a:lnTo>
                <a:lnTo>
                  <a:pt x="0" y="854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5346" y="609345"/>
            <a:ext cx="3432328" cy="1029698"/>
          </a:xfrm>
          <a:custGeom>
            <a:avLst/>
            <a:gdLst/>
            <a:ahLst/>
            <a:cxnLst/>
            <a:rect r="r" b="b" t="t" l="l"/>
            <a:pathLst>
              <a:path h="1029698" w="3432328">
                <a:moveTo>
                  <a:pt x="0" y="0"/>
                </a:moveTo>
                <a:lnTo>
                  <a:pt x="3432329" y="0"/>
                </a:lnTo>
                <a:lnTo>
                  <a:pt x="3432329" y="1029698"/>
                </a:lnTo>
                <a:lnTo>
                  <a:pt x="0" y="1029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273280"/>
            <a:ext cx="850914" cy="850914"/>
          </a:xfrm>
          <a:custGeom>
            <a:avLst/>
            <a:gdLst/>
            <a:ahLst/>
            <a:cxnLst/>
            <a:rect r="r" b="b" t="t" l="l"/>
            <a:pathLst>
              <a:path h="850914" w="850914">
                <a:moveTo>
                  <a:pt x="0" y="0"/>
                </a:moveTo>
                <a:lnTo>
                  <a:pt x="850914" y="0"/>
                </a:lnTo>
                <a:lnTo>
                  <a:pt x="850914" y="850914"/>
                </a:lnTo>
                <a:lnTo>
                  <a:pt x="0" y="850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449529" y="2333894"/>
            <a:ext cx="10327706" cy="6924406"/>
          </a:xfrm>
          <a:custGeom>
            <a:avLst/>
            <a:gdLst/>
            <a:ahLst/>
            <a:cxnLst/>
            <a:rect r="r" b="b" t="t" l="l"/>
            <a:pathLst>
              <a:path h="6924406" w="10327706">
                <a:moveTo>
                  <a:pt x="0" y="0"/>
                </a:moveTo>
                <a:lnTo>
                  <a:pt x="10327706" y="0"/>
                </a:lnTo>
                <a:lnTo>
                  <a:pt x="10327706" y="6924406"/>
                </a:lnTo>
                <a:lnTo>
                  <a:pt x="0" y="6924406"/>
                </a:lnTo>
                <a:lnTo>
                  <a:pt x="0" y="0"/>
                </a:lnTo>
                <a:close/>
              </a:path>
            </a:pathLst>
          </a:custGeom>
          <a:blipFill>
            <a:blip r:embed="rId12"/>
            <a:stretch>
              <a:fillRect l="0" t="0" r="0" b="0"/>
            </a:stretch>
          </a:blipFill>
        </p:spPr>
      </p:sp>
      <p:sp>
        <p:nvSpPr>
          <p:cNvPr name="TextBox 8" id="8"/>
          <p:cNvSpPr txBox="true"/>
          <p:nvPr/>
        </p:nvSpPr>
        <p:spPr>
          <a:xfrm rot="0">
            <a:off x="3961097" y="909329"/>
            <a:ext cx="9266471" cy="729714"/>
          </a:xfrm>
          <a:prstGeom prst="rect">
            <a:avLst/>
          </a:prstGeom>
        </p:spPr>
        <p:txBody>
          <a:bodyPr anchor="t" rtlCol="false" tIns="0" lIns="0" bIns="0" rIns="0">
            <a:spAutoFit/>
          </a:bodyPr>
          <a:lstStyle/>
          <a:p>
            <a:pPr algn="ctr">
              <a:lnSpc>
                <a:spcPts val="4884"/>
              </a:lnSpc>
              <a:spcBef>
                <a:spcPct val="0"/>
              </a:spcBef>
            </a:pPr>
            <a:r>
              <a:rPr lang="en-US" sz="4070">
                <a:solidFill>
                  <a:srgbClr val="050A30"/>
                </a:solidFill>
                <a:latin typeface="Agrandir Narrow Bold"/>
              </a:rPr>
              <a:t>Types of Activation Function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DAFmXpN8riE</dc:identifier>
  <dcterms:modified xsi:type="dcterms:W3CDTF">2011-08-01T06:04:30Z</dcterms:modified>
  <cp:revision>1</cp:revision>
  <dc:title>Overview and Application of Deep Learning</dc:title>
</cp:coreProperties>
</file>